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552" r:id="rId3"/>
    <p:sldId id="796" r:id="rId4"/>
    <p:sldId id="816" r:id="rId5"/>
    <p:sldId id="817" r:id="rId6"/>
    <p:sldId id="818" r:id="rId7"/>
    <p:sldId id="797" r:id="rId8"/>
    <p:sldId id="798" r:id="rId9"/>
    <p:sldId id="800" r:id="rId10"/>
    <p:sldId id="799" r:id="rId11"/>
    <p:sldId id="801" r:id="rId12"/>
    <p:sldId id="802" r:id="rId13"/>
    <p:sldId id="803" r:id="rId14"/>
    <p:sldId id="804" r:id="rId15"/>
    <p:sldId id="805" r:id="rId16"/>
    <p:sldId id="806" r:id="rId17"/>
    <p:sldId id="807" r:id="rId18"/>
    <p:sldId id="819" r:id="rId19"/>
    <p:sldId id="808" r:id="rId20"/>
    <p:sldId id="810" r:id="rId21"/>
    <p:sldId id="820" r:id="rId22"/>
    <p:sldId id="809" r:id="rId23"/>
    <p:sldId id="811" r:id="rId24"/>
    <p:sldId id="812" r:id="rId25"/>
    <p:sldId id="813" r:id="rId26"/>
    <p:sldId id="814" r:id="rId27"/>
    <p:sldId id="815" r:id="rId2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24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756B1B3-1C58-1D01-1076-FDE6F10246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2187311-A1D3-92C7-BC9E-6F0E98BD27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3C29FB1-186F-1AB1-C5A5-D98A85F70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F3EC4-3BAE-4E58-86A6-85597B021B53}" type="datetimeFigureOut">
              <a:rPr lang="ko-KR" altLang="en-US" smtClean="0"/>
              <a:t>2025-03-20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C59002D-836A-C74D-3052-196D4787D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25BA5FE-8065-0322-997E-0BCDE685D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4FD8-3E19-403C-92F1-0C9B3C5B94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2014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5A9B3ED-8C94-9DD9-4977-3A6DA1A80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F05BFB5-C224-7299-FAAE-A6C8626DD9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EA34F97-D8A3-2D06-6C92-A65FBB48C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F3EC4-3BAE-4E58-86A6-85597B021B53}" type="datetimeFigureOut">
              <a:rPr lang="ko-KR" altLang="en-US" smtClean="0"/>
              <a:t>2025-03-20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336B55E-BE69-DA36-43C4-064959D36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1673091-A8EC-2805-DE49-68716C45E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4FD8-3E19-403C-92F1-0C9B3C5B94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4741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258463F4-0B78-7A75-AD52-C405A253C5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CC117DEA-84F4-1A8F-1477-E9436C2096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02EE7E9-F309-3C0C-8DA5-892F9C33C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F3EC4-3BAE-4E58-86A6-85597B021B53}" type="datetimeFigureOut">
              <a:rPr lang="ko-KR" altLang="en-US" smtClean="0"/>
              <a:t>2025-03-20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15F66EB-F374-07BA-3442-5BE625345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D94952B-88C2-185C-6175-E4CE6E47C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4FD8-3E19-403C-92F1-0C9B3C5B94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133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F8F9DC0-A46D-A416-923C-E76042A3C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42A4B86-0287-4EDD-3678-8A80E4247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A9145FC-3D9F-0A81-7649-EC6B01E10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F3EC4-3BAE-4E58-86A6-85597B021B53}" type="datetimeFigureOut">
              <a:rPr lang="ko-KR" altLang="en-US" smtClean="0"/>
              <a:t>2025-03-20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1606A80-3184-B57C-7129-B2FF8F92C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2E62371-830F-4068-73ED-E38C22A19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4FD8-3E19-403C-92F1-0C9B3C5B94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5647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2B83B62-D70D-5615-4608-11800A9BF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B6D13D-9F61-454D-9959-D068E9AC5C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CB8E12B-7F43-A4EC-35A1-22C3715D9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F3EC4-3BAE-4E58-86A6-85597B021B53}" type="datetimeFigureOut">
              <a:rPr lang="ko-KR" altLang="en-US" smtClean="0"/>
              <a:t>2025-03-20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39FF6C0-537B-7380-EDF9-F0F89431F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33BAD3B-34A1-0BF1-846A-E1B42829B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4FD8-3E19-403C-92F1-0C9B3C5B94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7827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F7EDB0B-DFBE-C262-5417-A076599C8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D8DA755-6B22-33C2-9A7A-7D78F9E533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54C06CB-A5BA-373B-61BB-38BFDBA125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3638B31-47FF-32B5-C710-11B007D8C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F3EC4-3BAE-4E58-86A6-85597B021B53}" type="datetimeFigureOut">
              <a:rPr lang="ko-KR" altLang="en-US" smtClean="0"/>
              <a:t>2025-03-20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A38D0A9-B4B2-9399-327C-C50EFCC12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ABAF770-5C4E-D70D-9727-9177D174F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4FD8-3E19-403C-92F1-0C9B3C5B94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1637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66A8EDE-7865-BB2A-600C-190A6EB8F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1FE17A5-60A4-3F51-D0B1-F85675DCD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8E375AAE-92D4-9F11-CA79-366F39EE65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75132A48-245B-E9DC-AAF2-6C0CBF5A5A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D3B4ACAD-3726-A71D-911A-30348AF378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F7898C78-9BBB-6995-B939-B6A356D44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F3EC4-3BAE-4E58-86A6-85597B021B53}" type="datetimeFigureOut">
              <a:rPr lang="ko-KR" altLang="en-US" smtClean="0"/>
              <a:t>2025-03-20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BFB86E72-3F3A-0ACB-3356-0AD464255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21AD4978-8E5F-28E9-B77F-83C7E9987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4FD8-3E19-403C-92F1-0C9B3C5B94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1839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670AAF8-554C-9BC7-7821-1A25A32A2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55AC8B17-5371-96B5-1C72-00224EE28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F3EC4-3BAE-4E58-86A6-85597B021B53}" type="datetimeFigureOut">
              <a:rPr lang="ko-KR" altLang="en-US" smtClean="0"/>
              <a:t>2025-03-20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58BEB167-15FA-6C1C-B01B-CC706C153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D58DEE9B-F98F-AA3F-D539-101CED1D0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4FD8-3E19-403C-92F1-0C9B3C5B94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0966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16077C41-EBC8-1200-833F-3168F3C95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F3EC4-3BAE-4E58-86A6-85597B021B53}" type="datetimeFigureOut">
              <a:rPr lang="ko-KR" altLang="en-US" smtClean="0"/>
              <a:t>2025-03-20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E8B59CC2-DDCD-6E08-99E8-FDF7F4B38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92D2E2B-D1CE-C300-F091-C76002A73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4FD8-3E19-403C-92F1-0C9B3C5B94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7719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4B7F9FC-4C61-C64D-C175-5FB5377D7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8B504C9-9B43-C638-B159-6D3F1BB6A1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71E8CCD-2548-7193-E5FF-804D001B66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240AE75-EE6C-2AA6-4CCF-04606D258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F3EC4-3BAE-4E58-86A6-85597B021B53}" type="datetimeFigureOut">
              <a:rPr lang="ko-KR" altLang="en-US" smtClean="0"/>
              <a:t>2025-03-20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A930058-271D-2D52-92D6-AB203BC95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A87D5C7-5102-B796-4C07-D0D42B6E1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4FD8-3E19-403C-92F1-0C9B3C5B94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9425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CCF24D8-2F77-38AE-3009-E768B9B6E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CB4F3CA-9DD7-F8BD-7D12-723BC52D84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328E23B-B0C1-EA13-C0C3-1D289FFCBE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FD053B5-8EE6-6706-6B9F-3D503B629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F3EC4-3BAE-4E58-86A6-85597B021B53}" type="datetimeFigureOut">
              <a:rPr lang="ko-KR" altLang="en-US" smtClean="0"/>
              <a:t>2025-03-20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456776A-3476-3FAB-7978-1837C141E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0095EA6-E334-B8C1-0126-965726FCF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4FD8-3E19-403C-92F1-0C9B3C5B94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388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9290AAE1-DC61-77E3-779B-75AA53524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3565C0-DFB9-9763-4AE2-56230D7D10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819AAAF-31C1-AB39-D1BA-F375D55EF3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0F3EC4-3BAE-4E58-86A6-85597B021B53}" type="datetimeFigureOut">
              <a:rPr lang="ko-KR" altLang="en-US" smtClean="0"/>
              <a:t>2025-03-20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A5D9B6E-0640-C086-4E51-E87E9EEE03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882AAB9-61F6-3B89-958F-A4E7075E19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F4FD8-3E19-403C-92F1-0C9B3C5B94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4545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23433F9A-9D09-4ED3-AECE-B91255A63A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85610" y="5534001"/>
            <a:ext cx="4020780" cy="622959"/>
          </a:xfrm>
          <a:prstGeom prst="rect">
            <a:avLst/>
          </a:prstGeom>
        </p:spPr>
      </p:pic>
      <p:sp>
        <p:nvSpPr>
          <p:cNvPr id="90120" name="Rectangle 1032"/>
          <p:cNvSpPr>
            <a:spLocks noGrp="1" noChangeArrowheads="1"/>
          </p:cNvSpPr>
          <p:nvPr>
            <p:ph type="ctrTitle"/>
          </p:nvPr>
        </p:nvSpPr>
        <p:spPr bwMode="auto">
          <a:xfrm>
            <a:off x="1343472" y="1628800"/>
            <a:ext cx="9505056" cy="838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>
              <a:defRPr/>
            </a:pPr>
            <a:r>
              <a:rPr lang="en-US" altLang="ko-KR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『</a:t>
            </a:r>
            <a:r>
              <a:rPr lang="ko-KR" altLang="en-US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한의사랑 택배시스템 매뉴얼 </a:t>
            </a:r>
            <a:r>
              <a:rPr lang="en-US" altLang="ko-KR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』</a:t>
            </a:r>
          </a:p>
        </p:txBody>
      </p:sp>
      <p:sp>
        <p:nvSpPr>
          <p:cNvPr id="2" name="Rectangle 2050">
            <a:extLst>
              <a:ext uri="{FF2B5EF4-FFF2-40B4-BE49-F238E27FC236}">
                <a16:creationId xmlns:a16="http://schemas.microsoft.com/office/drawing/2014/main" id="{30119252-B157-BB70-A340-A99E919C3E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9496" y="2936240"/>
            <a:ext cx="9145016" cy="838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ko-KR" sz="35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&lt;</a:t>
            </a:r>
            <a:r>
              <a:rPr lang="ko-KR" altLang="en-US" sz="35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거래처사용자</a:t>
            </a:r>
            <a:r>
              <a:rPr lang="en-US" altLang="ko-KR" sz="35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&gt;</a:t>
            </a:r>
            <a:endParaRPr lang="ko-KR" altLang="en-US" sz="3500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029"/>
          <p:cNvSpPr>
            <a:spLocks noChangeArrowheads="1"/>
          </p:cNvSpPr>
          <p:nvPr/>
        </p:nvSpPr>
        <p:spPr bwMode="auto">
          <a:xfrm>
            <a:off x="5406835" y="2304227"/>
            <a:ext cx="2888089" cy="280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800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1257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1714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21717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indent="0" eaLnBrk="0" latinLnBrk="0" hangingPunct="0">
              <a:spcBef>
                <a:spcPct val="20000"/>
              </a:spcBef>
              <a:defRPr/>
            </a:pPr>
            <a:r>
              <a:rPr kumimoji="0" lang="ko-KR" altLang="en-US" sz="1200" b="1" dirty="0">
                <a:solidFill>
                  <a:srgbClr val="2121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체" pitchFamily="49" charset="-127"/>
                <a:ea typeface="굴림체" pitchFamily="49" charset="-127"/>
              </a:rPr>
              <a:t>사업장을 </a:t>
            </a:r>
            <a:r>
              <a:rPr kumimoji="0" lang="en-US" altLang="ko-KR" sz="1200" b="1" dirty="0">
                <a:solidFill>
                  <a:srgbClr val="2121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체" pitchFamily="49" charset="-127"/>
                <a:ea typeface="굴림체" pitchFamily="49" charset="-127"/>
              </a:rPr>
              <a:t>3</a:t>
            </a:r>
            <a:r>
              <a:rPr kumimoji="0" lang="ko-KR" altLang="en-US" sz="1200" b="1" dirty="0">
                <a:solidFill>
                  <a:srgbClr val="2121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체" pitchFamily="49" charset="-127"/>
                <a:ea typeface="굴림체" pitchFamily="49" charset="-127"/>
              </a:rPr>
              <a:t>자리를 입력합니다</a:t>
            </a:r>
            <a:endParaRPr kumimoji="0" lang="en-US" altLang="ko-KR" sz="1200" b="1" dirty="0">
              <a:solidFill>
                <a:srgbClr val="EF411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eaLnBrk="0" latinLnBrk="0" hangingPunct="0">
              <a:spcBef>
                <a:spcPct val="20000"/>
              </a:spcBef>
              <a:defRPr/>
            </a:pPr>
            <a:endParaRPr kumimoji="0" lang="en-US" altLang="ko-KR" sz="1200" b="1" dirty="0">
              <a:solidFill>
                <a:srgbClr val="21211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굴림체" pitchFamily="49" charset="-127"/>
              <a:ea typeface="굴림체" pitchFamily="49" charset="-127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822" y="4542394"/>
            <a:ext cx="4323556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4">
            <a:extLst>
              <a:ext uri="{FF2B5EF4-FFF2-40B4-BE49-F238E27FC236}">
                <a16:creationId xmlns:a16="http://schemas.microsoft.com/office/drawing/2014/main" id="{CB2E0622-9F66-4DFC-8827-F97BFC0606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473200" y="152400"/>
            <a:ext cx="5126856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defRPr/>
            </a:pPr>
            <a:r>
              <a:rPr lang="ko-KR" altLang="en-US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로그인</a:t>
            </a:r>
          </a:p>
        </p:txBody>
      </p:sp>
      <p:sp>
        <p:nvSpPr>
          <p:cNvPr id="5" name="Rectangle 2058">
            <a:extLst>
              <a:ext uri="{FF2B5EF4-FFF2-40B4-BE49-F238E27FC236}">
                <a16:creationId xmlns:a16="http://schemas.microsoft.com/office/drawing/2014/main" id="{BD4092D6-C904-9854-505F-1B32000759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0000" y="540000"/>
            <a:ext cx="9792000" cy="942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800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1257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1714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21717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0" latinLnBrk="0" hangingPunct="0">
              <a:spcBef>
                <a:spcPct val="20000"/>
              </a:spcBef>
              <a:buClrTx/>
              <a:buSzTx/>
              <a:buFontTx/>
              <a:buAutoNum type="arabicPeriod"/>
              <a:defRPr/>
            </a:pPr>
            <a:r>
              <a:rPr kumimoji="0" lang="ko-KR" altLang="en-US" sz="1200" b="1" dirty="0">
                <a:solidFill>
                  <a:srgbClr val="2121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체" pitchFamily="49" charset="-127"/>
                <a:ea typeface="굴림체" pitchFamily="49" charset="-127"/>
              </a:rPr>
              <a:t>로그인 화면의 사업장 </a:t>
            </a:r>
            <a:r>
              <a:rPr kumimoji="0" lang="en-US" altLang="ko-KR" sz="1200" b="1" dirty="0">
                <a:solidFill>
                  <a:srgbClr val="2121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체" pitchFamily="49" charset="-127"/>
                <a:ea typeface="굴림체" pitchFamily="49" charset="-127"/>
              </a:rPr>
              <a:t>3</a:t>
            </a:r>
            <a:r>
              <a:rPr kumimoji="0" lang="ko-KR" altLang="en-US" sz="1200" b="1" dirty="0">
                <a:solidFill>
                  <a:srgbClr val="2121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체" pitchFamily="49" charset="-127"/>
                <a:ea typeface="굴림체" pitchFamily="49" charset="-127"/>
              </a:rPr>
              <a:t>자리</a:t>
            </a:r>
            <a:r>
              <a:rPr kumimoji="0" lang="en-US" altLang="ko-KR" sz="1200" b="1" dirty="0">
                <a:solidFill>
                  <a:srgbClr val="2121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체" pitchFamily="49" charset="-127"/>
                <a:ea typeface="굴림체" pitchFamily="49" charset="-127"/>
              </a:rPr>
              <a:t>, </a:t>
            </a:r>
            <a:r>
              <a:rPr kumimoji="0" lang="ko-KR" altLang="en-US" sz="1200" b="1" dirty="0">
                <a:solidFill>
                  <a:srgbClr val="2121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체" pitchFamily="49" charset="-127"/>
                <a:ea typeface="굴림체" pitchFamily="49" charset="-127"/>
              </a:rPr>
              <a:t>사원번호 </a:t>
            </a:r>
            <a:r>
              <a:rPr kumimoji="0" lang="en-US" altLang="ko-KR" sz="1200" b="1" dirty="0">
                <a:solidFill>
                  <a:srgbClr val="2121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체" pitchFamily="49" charset="-127"/>
                <a:ea typeface="굴림체" pitchFamily="49" charset="-127"/>
              </a:rPr>
              <a:t>7</a:t>
            </a:r>
            <a:r>
              <a:rPr kumimoji="0" lang="ko-KR" altLang="en-US" sz="1200" b="1" dirty="0">
                <a:solidFill>
                  <a:srgbClr val="2121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체" pitchFamily="49" charset="-127"/>
                <a:ea typeface="굴림체" pitchFamily="49" charset="-127"/>
              </a:rPr>
              <a:t>자리</a:t>
            </a:r>
            <a:r>
              <a:rPr kumimoji="0" lang="en-US" altLang="ko-KR" sz="1200" b="1" dirty="0">
                <a:solidFill>
                  <a:srgbClr val="2121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체" pitchFamily="49" charset="-127"/>
                <a:ea typeface="굴림체" pitchFamily="49" charset="-127"/>
              </a:rPr>
              <a:t>,</a:t>
            </a:r>
            <a:r>
              <a:rPr kumimoji="0" lang="ko-KR" altLang="en-US" sz="1200" b="1" dirty="0">
                <a:solidFill>
                  <a:srgbClr val="2121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체" pitchFamily="49" charset="-127"/>
                <a:ea typeface="굴림체" pitchFamily="49" charset="-127"/>
              </a:rPr>
              <a:t> 비밀번호를 입력한 다음 확인버튼을 누르면 프로그램이 실행됩니다</a:t>
            </a:r>
            <a:endParaRPr kumimoji="0" lang="en-US" altLang="ko-KR" sz="1200" b="1" dirty="0">
              <a:solidFill>
                <a:srgbClr val="21211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굴림체" pitchFamily="49" charset="-127"/>
              <a:ea typeface="굴림체" pitchFamily="49" charset="-127"/>
            </a:endParaRPr>
          </a:p>
          <a:p>
            <a:pPr eaLnBrk="0" latinLnBrk="0" hangingPunct="0">
              <a:spcBef>
                <a:spcPct val="20000"/>
              </a:spcBef>
              <a:buClrTx/>
              <a:buSzTx/>
              <a:buFontTx/>
              <a:buAutoNum type="arabicPeriod"/>
              <a:defRPr/>
            </a:pPr>
            <a:r>
              <a:rPr kumimoji="0" lang="ko-KR" altLang="en-US" sz="1200" b="1" dirty="0">
                <a:solidFill>
                  <a:srgbClr val="2121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체" pitchFamily="49" charset="-127"/>
                <a:ea typeface="굴림체" pitchFamily="49" charset="-127"/>
              </a:rPr>
              <a:t>기존 비밀번호 입력 후 비밀번호 입력란 옆의 열쇠 아이콘을 클릭하여 비밀번호를 변경할 수 있습니다</a:t>
            </a:r>
            <a:endParaRPr kumimoji="0" lang="en-US" altLang="ko-KR" sz="1200" b="1" dirty="0">
              <a:solidFill>
                <a:srgbClr val="21211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굴림체" pitchFamily="49" charset="-127"/>
              <a:ea typeface="굴림체" pitchFamily="49" charset="-127"/>
            </a:endParaRPr>
          </a:p>
          <a:p>
            <a:pPr eaLnBrk="0" latinLnBrk="0" hangingPunct="0">
              <a:spcBef>
                <a:spcPct val="20000"/>
              </a:spcBef>
              <a:buClrTx/>
              <a:buSzTx/>
              <a:buFontTx/>
              <a:buAutoNum type="arabicPeriod"/>
              <a:defRPr/>
            </a:pPr>
            <a:r>
              <a:rPr kumimoji="0" lang="ko-KR" altLang="en-US" sz="1200" b="1" dirty="0">
                <a:solidFill>
                  <a:srgbClr val="2121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체" pitchFamily="49" charset="-127"/>
                <a:ea typeface="굴림체" pitchFamily="49" charset="-127"/>
              </a:rPr>
              <a:t>비밀번호는 </a:t>
            </a:r>
            <a:r>
              <a:rPr kumimoji="0" lang="en-US" altLang="ko-KR" sz="1200" b="1" dirty="0">
                <a:solidFill>
                  <a:srgbClr val="2121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체" pitchFamily="49" charset="-127"/>
                <a:ea typeface="굴림체" pitchFamily="49" charset="-127"/>
              </a:rPr>
              <a:t>“</a:t>
            </a:r>
            <a:r>
              <a:rPr kumimoji="0" lang="ko-KR" altLang="en-US" sz="1200" b="1" dirty="0">
                <a:solidFill>
                  <a:srgbClr val="2121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체" pitchFamily="49" charset="-127"/>
                <a:ea typeface="굴림체" pitchFamily="49" charset="-127"/>
              </a:rPr>
              <a:t>개인정보보호법</a:t>
            </a:r>
            <a:r>
              <a:rPr kumimoji="0" lang="en-US" altLang="ko-KR" sz="1200" b="1" dirty="0">
                <a:solidFill>
                  <a:srgbClr val="2121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체" pitchFamily="49" charset="-127"/>
                <a:ea typeface="굴림체" pitchFamily="49" charset="-127"/>
              </a:rPr>
              <a:t>”</a:t>
            </a:r>
            <a:r>
              <a:rPr kumimoji="0" lang="ko-KR" altLang="en-US" sz="1200" b="1" dirty="0">
                <a:solidFill>
                  <a:srgbClr val="2121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체" pitchFamily="49" charset="-127"/>
                <a:ea typeface="굴림체" pitchFamily="49" charset="-127"/>
              </a:rPr>
              <a:t>에 준하는 규정으로 엄격히 처리됩니다</a:t>
            </a:r>
            <a:endParaRPr kumimoji="0" lang="en-US" altLang="ko-KR" sz="1200" b="1" dirty="0">
              <a:solidFill>
                <a:srgbClr val="21211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굴림체" pitchFamily="49" charset="-127"/>
              <a:ea typeface="굴림체" pitchFamily="49" charset="-127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9DDAB333-DB18-AFE3-D3CA-6A4A9BA310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1325" y="2581344"/>
            <a:ext cx="3343275" cy="523875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6C6063D5-D610-32BF-47D0-6E09251C0A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6769" y="1830944"/>
            <a:ext cx="3457575" cy="3219450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18" name="Rectangle 2059">
            <a:extLst>
              <a:ext uri="{FF2B5EF4-FFF2-40B4-BE49-F238E27FC236}">
                <a16:creationId xmlns:a16="http://schemas.microsoft.com/office/drawing/2014/main" id="{67853F03-F489-66E7-F9F1-CC96924E20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3200" y="3187589"/>
            <a:ext cx="3391144" cy="561875"/>
          </a:xfrm>
          <a:prstGeom prst="rect">
            <a:avLst/>
          </a:prstGeom>
          <a:noFill/>
          <a:ln w="38100">
            <a:solidFill>
              <a:srgbClr val="EF4111"/>
            </a:solidFill>
            <a:prstDash val="sys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1711" tIns="40855" rIns="81711" bIns="40855" anchor="ctr">
            <a:noAutofit/>
          </a:bodyPr>
          <a:lstStyle/>
          <a:p>
            <a:pPr>
              <a:defRPr/>
            </a:pPr>
            <a:endParaRPr lang="ko-KR" altLang="en-US">
              <a:noFill/>
            </a:endParaRPr>
          </a:p>
        </p:txBody>
      </p:sp>
      <p:sp>
        <p:nvSpPr>
          <p:cNvPr id="7" name="Line 2056"/>
          <p:cNvSpPr>
            <a:spLocks noChangeShapeType="1"/>
          </p:cNvSpPr>
          <p:nvPr/>
        </p:nvSpPr>
        <p:spPr bwMode="auto">
          <a:xfrm flipV="1">
            <a:off x="4877249" y="2826346"/>
            <a:ext cx="631376" cy="613873"/>
          </a:xfrm>
          <a:prstGeom prst="line">
            <a:avLst/>
          </a:prstGeom>
          <a:noFill/>
          <a:ln w="76200">
            <a:solidFill>
              <a:srgbClr val="FFC000"/>
            </a:solidFill>
            <a:round/>
            <a:headEnd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1711" tIns="40855" rIns="81711" bIns="40855" anchor="ctr">
            <a:spAutoFit/>
          </a:bodyPr>
          <a:lstStyle/>
          <a:p>
            <a:pPr>
              <a:defRPr/>
            </a:pPr>
            <a:endParaRPr lang="ko-KR" altLang="en-US"/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931BD40B-CFB6-EC70-7FCB-178881EF2B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1325" y="3578367"/>
            <a:ext cx="3381375" cy="514350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21" name="Rectangle 2059">
            <a:extLst>
              <a:ext uri="{FF2B5EF4-FFF2-40B4-BE49-F238E27FC236}">
                <a16:creationId xmlns:a16="http://schemas.microsoft.com/office/drawing/2014/main" id="{8819558C-2101-5735-5525-801047A2F2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3200" y="3876154"/>
            <a:ext cx="3391144" cy="514350"/>
          </a:xfrm>
          <a:prstGeom prst="rect">
            <a:avLst/>
          </a:prstGeom>
          <a:noFill/>
          <a:ln w="38100">
            <a:solidFill>
              <a:srgbClr val="EF4111"/>
            </a:solidFill>
            <a:prstDash val="sys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1711" tIns="40855" rIns="81711" bIns="40855" anchor="ctr">
            <a:noAutofit/>
          </a:bodyPr>
          <a:lstStyle/>
          <a:p>
            <a:pPr>
              <a:defRPr/>
            </a:pPr>
            <a:endParaRPr lang="ko-KR" altLang="en-US">
              <a:noFill/>
            </a:endParaRPr>
          </a:p>
        </p:txBody>
      </p:sp>
      <p:sp>
        <p:nvSpPr>
          <p:cNvPr id="22" name="Line 2056">
            <a:extLst>
              <a:ext uri="{FF2B5EF4-FFF2-40B4-BE49-F238E27FC236}">
                <a16:creationId xmlns:a16="http://schemas.microsoft.com/office/drawing/2014/main" id="{9FD92832-8E98-BAE8-D714-B932DC78DEA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89949" y="3853724"/>
            <a:ext cx="593276" cy="324635"/>
          </a:xfrm>
          <a:prstGeom prst="line">
            <a:avLst/>
          </a:prstGeom>
          <a:noFill/>
          <a:ln w="76200">
            <a:solidFill>
              <a:srgbClr val="FFC000"/>
            </a:solidFill>
            <a:round/>
            <a:headEnd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1711" tIns="40855" rIns="81711" bIns="40855" anchor="ctr">
            <a:spAutoFit/>
          </a:bodyPr>
          <a:lstStyle/>
          <a:p>
            <a:pPr>
              <a:defRPr/>
            </a:pPr>
            <a:endParaRPr lang="ko-KR" altLang="en-US"/>
          </a:p>
        </p:txBody>
      </p:sp>
      <p:sp>
        <p:nvSpPr>
          <p:cNvPr id="24" name="Rectangle 1029">
            <a:extLst>
              <a:ext uri="{FF2B5EF4-FFF2-40B4-BE49-F238E27FC236}">
                <a16:creationId xmlns:a16="http://schemas.microsoft.com/office/drawing/2014/main" id="{3E896CA2-BF6E-AAA3-F783-DF071708D7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6835" y="3270316"/>
            <a:ext cx="3723215" cy="244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800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1257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1714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21717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indent="0" eaLnBrk="0" latinLnBrk="0" hangingPunct="0">
              <a:spcBef>
                <a:spcPct val="20000"/>
              </a:spcBef>
              <a:defRPr/>
            </a:pPr>
            <a:r>
              <a:rPr kumimoji="0" lang="ko-KR" altLang="en-US" sz="1200" b="1" dirty="0">
                <a:solidFill>
                  <a:srgbClr val="2121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체" pitchFamily="49" charset="-127"/>
                <a:ea typeface="굴림체" pitchFamily="49" charset="-127"/>
              </a:rPr>
              <a:t>사원번호 </a:t>
            </a:r>
            <a:r>
              <a:rPr kumimoji="0" lang="en-US" altLang="ko-KR" sz="1200" b="1" dirty="0">
                <a:solidFill>
                  <a:srgbClr val="2121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체" pitchFamily="49" charset="-127"/>
                <a:ea typeface="굴림체" pitchFamily="49" charset="-127"/>
              </a:rPr>
              <a:t>7</a:t>
            </a:r>
            <a:r>
              <a:rPr kumimoji="0" lang="ko-KR" altLang="en-US" sz="1200" b="1" dirty="0">
                <a:solidFill>
                  <a:srgbClr val="2121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체" pitchFamily="49" charset="-127"/>
                <a:ea typeface="굴림체" pitchFamily="49" charset="-127"/>
              </a:rPr>
              <a:t>자리와 비밀번호를 입력합니다</a:t>
            </a:r>
            <a:endParaRPr kumimoji="0" lang="en-US" altLang="ko-KR" sz="1200" b="1" dirty="0">
              <a:solidFill>
                <a:srgbClr val="EF411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eaLnBrk="0" latinLnBrk="0" hangingPunct="0">
              <a:spcBef>
                <a:spcPct val="20000"/>
              </a:spcBef>
              <a:defRPr/>
            </a:pPr>
            <a:endParaRPr kumimoji="0" lang="en-US" altLang="ko-KR" sz="1200" b="1" dirty="0">
              <a:solidFill>
                <a:srgbClr val="21211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25" name="Rectangle 2059">
            <a:extLst>
              <a:ext uri="{FF2B5EF4-FFF2-40B4-BE49-F238E27FC236}">
                <a16:creationId xmlns:a16="http://schemas.microsoft.com/office/drawing/2014/main" id="{DFC7FE91-6FC7-B81B-06F3-56C7933B3F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56624" y="3788604"/>
            <a:ext cx="307976" cy="324636"/>
          </a:xfrm>
          <a:prstGeom prst="rect">
            <a:avLst/>
          </a:prstGeom>
          <a:noFill/>
          <a:ln w="38100">
            <a:solidFill>
              <a:srgbClr val="EF4111"/>
            </a:solidFill>
            <a:prstDash val="sys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1711" tIns="40855" rIns="81711" bIns="40855" anchor="ctr">
            <a:noAutofit/>
          </a:bodyPr>
          <a:lstStyle/>
          <a:p>
            <a:pPr>
              <a:defRPr/>
            </a:pPr>
            <a:endParaRPr lang="ko-KR" altLang="en-US">
              <a:noFill/>
            </a:endParaRPr>
          </a:p>
        </p:txBody>
      </p:sp>
      <p:sp>
        <p:nvSpPr>
          <p:cNvPr id="26" name="Line 2056">
            <a:extLst>
              <a:ext uri="{FF2B5EF4-FFF2-40B4-BE49-F238E27FC236}">
                <a16:creationId xmlns:a16="http://schemas.microsoft.com/office/drawing/2014/main" id="{ADF30B0F-BE5C-9083-2AED-46665934627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36012" y="4113885"/>
            <a:ext cx="0" cy="324637"/>
          </a:xfrm>
          <a:prstGeom prst="line">
            <a:avLst/>
          </a:prstGeom>
          <a:noFill/>
          <a:ln w="76200">
            <a:solidFill>
              <a:srgbClr val="EF4111"/>
            </a:solidFill>
            <a:round/>
            <a:headEnd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1711" tIns="40855" rIns="81711" bIns="40855" anchor="ctr">
            <a:spAutoFit/>
          </a:bodyPr>
          <a:lstStyle/>
          <a:p>
            <a:pPr>
              <a:defRPr/>
            </a:pPr>
            <a:endParaRPr lang="ko-KR" altLang="en-US"/>
          </a:p>
        </p:txBody>
      </p:sp>
      <p:sp>
        <p:nvSpPr>
          <p:cNvPr id="27" name="Rectangle 1029">
            <a:extLst>
              <a:ext uri="{FF2B5EF4-FFF2-40B4-BE49-F238E27FC236}">
                <a16:creationId xmlns:a16="http://schemas.microsoft.com/office/drawing/2014/main" id="{FBD6A285-79E3-5756-1042-A9BA3B4408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0056" y="4297943"/>
            <a:ext cx="3723215" cy="244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800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1257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1714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21717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indent="0" eaLnBrk="0" latinLnBrk="0" hangingPunct="0">
              <a:spcBef>
                <a:spcPct val="20000"/>
              </a:spcBef>
              <a:defRPr/>
            </a:pPr>
            <a:r>
              <a:rPr kumimoji="0" lang="ko-KR" altLang="en-US" sz="1200" b="1" dirty="0">
                <a:solidFill>
                  <a:srgbClr val="2121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체" pitchFamily="49" charset="-127"/>
                <a:ea typeface="굴림체" pitchFamily="49" charset="-127"/>
              </a:rPr>
              <a:t>열쇠버튼을 눌러 비밀번호를 변경합니다</a:t>
            </a:r>
            <a:endParaRPr kumimoji="0" lang="en-US" altLang="ko-KR" sz="1200" b="1" dirty="0">
              <a:solidFill>
                <a:srgbClr val="EF411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eaLnBrk="0" latinLnBrk="0" hangingPunct="0">
              <a:spcBef>
                <a:spcPct val="20000"/>
              </a:spcBef>
              <a:defRPr/>
            </a:pPr>
            <a:endParaRPr kumimoji="0" lang="en-US" altLang="ko-KR" sz="1200" b="1" dirty="0">
              <a:solidFill>
                <a:srgbClr val="21211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73608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04F10-8449-F507-FD1A-2719272B7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050">
            <a:extLst>
              <a:ext uri="{FF2B5EF4-FFF2-40B4-BE49-F238E27FC236}">
                <a16:creationId xmlns:a16="http://schemas.microsoft.com/office/drawing/2014/main" id="{F9450A0F-D011-756A-3E77-19848BAD53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559496" y="2895600"/>
            <a:ext cx="9145016" cy="1143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>
              <a:defRPr/>
            </a:pPr>
            <a:r>
              <a:rPr lang="en-US" altLang="ko-KR" sz="4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  <a:r>
              <a:rPr lang="en-US" altLang="ko-KR" sz="48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 </a:t>
            </a:r>
            <a:r>
              <a:rPr lang="ko-KR" altLang="en-US" sz="4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주문등록</a:t>
            </a:r>
          </a:p>
        </p:txBody>
      </p:sp>
    </p:spTree>
    <p:extLst>
      <p:ext uri="{BB962C8B-B14F-4D97-AF65-F5344CB8AC3E}">
        <p14:creationId xmlns:p14="http://schemas.microsoft.com/office/powerpoint/2010/main" val="9434041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93EC9-03BC-D0F3-2B45-694BEE006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117" name="그룹 260116">
            <a:extLst>
              <a:ext uri="{FF2B5EF4-FFF2-40B4-BE49-F238E27FC236}">
                <a16:creationId xmlns:a16="http://schemas.microsoft.com/office/drawing/2014/main" id="{FDF6662C-6B8A-3DC2-5D57-5A445DCFAB22}"/>
              </a:ext>
            </a:extLst>
          </p:cNvPr>
          <p:cNvGrpSpPr/>
          <p:nvPr/>
        </p:nvGrpSpPr>
        <p:grpSpPr>
          <a:xfrm>
            <a:off x="1260000" y="932206"/>
            <a:ext cx="6894000" cy="3484800"/>
            <a:chOff x="1260000" y="932207"/>
            <a:chExt cx="7322464" cy="3193255"/>
          </a:xfrm>
        </p:grpSpPr>
        <p:pic>
          <p:nvPicPr>
            <p:cNvPr id="260099" name="그림 260098">
              <a:extLst>
                <a:ext uri="{FF2B5EF4-FFF2-40B4-BE49-F238E27FC236}">
                  <a16:creationId xmlns:a16="http://schemas.microsoft.com/office/drawing/2014/main" id="{54AB61E2-75AF-9284-A2C3-37C6B0881FA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60000" y="932207"/>
              <a:ext cx="7322464" cy="3193255"/>
            </a:xfrm>
            <a:prstGeom prst="rect">
              <a:avLst/>
            </a:prstGeom>
            <a:ln w="38100">
              <a:solidFill>
                <a:srgbClr val="00B0F0"/>
              </a:solidFill>
            </a:ln>
          </p:spPr>
        </p:pic>
        <p:pic>
          <p:nvPicPr>
            <p:cNvPr id="260116" name="그림 260115">
              <a:extLst>
                <a:ext uri="{FF2B5EF4-FFF2-40B4-BE49-F238E27FC236}">
                  <a16:creationId xmlns:a16="http://schemas.microsoft.com/office/drawing/2014/main" id="{4CB88DB0-A8D2-BD5E-1EB4-B7F2620194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46876" y="1340385"/>
              <a:ext cx="649605" cy="84556"/>
            </a:xfrm>
            <a:prstGeom prst="rect">
              <a:avLst/>
            </a:prstGeom>
          </p:spPr>
        </p:pic>
      </p:grpSp>
      <p:sp>
        <p:nvSpPr>
          <p:cNvPr id="9" name="Rectangle 4">
            <a:extLst>
              <a:ext uri="{FF2B5EF4-FFF2-40B4-BE49-F238E27FC236}">
                <a16:creationId xmlns:a16="http://schemas.microsoft.com/office/drawing/2014/main" id="{1A5EAA31-9A7A-CBB9-1508-A6AE7C3847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473200" y="152400"/>
            <a:ext cx="5126856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defRPr/>
            </a:pPr>
            <a:r>
              <a:rPr lang="ko-KR" altLang="en-US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주문등록</a:t>
            </a:r>
            <a:r>
              <a:rPr lang="en-US" altLang="ko-KR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lang="ko-KR" altLang="en-US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파일접수</a:t>
            </a:r>
            <a:r>
              <a:rPr lang="en-US" altLang="ko-KR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endParaRPr lang="ko-KR" altLang="en-US" sz="2000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04C8CCDB-5B7C-F85E-A2C7-2793BFD48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1776" y="2477160"/>
            <a:ext cx="4603699" cy="2694811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11" name="Rectangle 12">
            <a:extLst>
              <a:ext uri="{FF2B5EF4-FFF2-40B4-BE49-F238E27FC236}">
                <a16:creationId xmlns:a16="http://schemas.microsoft.com/office/drawing/2014/main" id="{F9D8870D-7486-48CB-BEF5-41532D4D2B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5946" y="3206718"/>
            <a:ext cx="3537363" cy="189186"/>
          </a:xfrm>
          <a:prstGeom prst="rect">
            <a:avLst/>
          </a:prstGeom>
          <a:noFill/>
          <a:ln w="50800">
            <a:solidFill>
              <a:srgbClr val="CC3300"/>
            </a:solidFill>
            <a:prstDash val="sys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1711" tIns="40855" rIns="81711" bIns="40855" anchor="ctr">
            <a:noAutofit/>
          </a:bodyPr>
          <a:lstStyle>
            <a:defPPr>
              <a:defRPr lang="ko-KR"/>
            </a:defPPr>
            <a:lvl1pPr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defRPr/>
            </a:pPr>
            <a:endParaRPr lang="ko-KR" altLang="en-US"/>
          </a:p>
        </p:txBody>
      </p:sp>
      <p:cxnSp>
        <p:nvCxnSpPr>
          <p:cNvPr id="15" name="꺾인 연결선 18">
            <a:extLst>
              <a:ext uri="{FF2B5EF4-FFF2-40B4-BE49-F238E27FC236}">
                <a16:creationId xmlns:a16="http://schemas.microsoft.com/office/drawing/2014/main" id="{8B1AD933-4218-27AB-D86A-5636C06BD8AE}"/>
              </a:ext>
            </a:extLst>
          </p:cNvPr>
          <p:cNvCxnSpPr>
            <a:cxnSpLocks/>
            <a:stCxn id="11" idx="2"/>
            <a:endCxn id="260112" idx="0"/>
          </p:cNvCxnSpPr>
          <p:nvPr/>
        </p:nvCxnSpPr>
        <p:spPr bwMode="auto">
          <a:xfrm rot="5400000">
            <a:off x="6395943" y="3155961"/>
            <a:ext cx="918743" cy="1398628"/>
          </a:xfrm>
          <a:prstGeom prst="bentConnector3">
            <a:avLst>
              <a:gd name="adj1" fmla="val 50000"/>
            </a:avLst>
          </a:prstGeom>
          <a:solidFill>
            <a:srgbClr val="EF4111"/>
          </a:solidFill>
          <a:ln w="63500" cap="flat" cmpd="sng" algn="ctr">
            <a:solidFill>
              <a:srgbClr val="FFC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" name="Rectangle 2058">
            <a:extLst>
              <a:ext uri="{FF2B5EF4-FFF2-40B4-BE49-F238E27FC236}">
                <a16:creationId xmlns:a16="http://schemas.microsoft.com/office/drawing/2014/main" id="{9EBD0821-BEFA-72F5-2E39-D5BFB9E666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0000" y="540000"/>
            <a:ext cx="9792000" cy="367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800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1257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1714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21717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0" latinLnBrk="0" hangingPunct="0">
              <a:spcBef>
                <a:spcPct val="20000"/>
              </a:spcBef>
              <a:buClrTx/>
              <a:buSzTx/>
              <a:buFontTx/>
              <a:buAutoNum type="arabicPeriod"/>
              <a:defRPr/>
            </a:pPr>
            <a:r>
              <a:rPr kumimoji="0" lang="ko-KR" altLang="en-US" sz="1200" b="1" dirty="0">
                <a:solidFill>
                  <a:srgbClr val="2121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체" pitchFamily="49" charset="-127"/>
                <a:ea typeface="굴림체" pitchFamily="49" charset="-127"/>
              </a:rPr>
              <a:t>엑셀파일을 불러와 택배주문을 접수합니다 </a:t>
            </a:r>
            <a:r>
              <a:rPr kumimoji="0" lang="en-US" altLang="ko-KR" sz="1200" b="1" dirty="0">
                <a:solidFill>
                  <a:srgbClr val="2121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체" pitchFamily="49" charset="-127"/>
                <a:ea typeface="굴림체" pitchFamily="49" charset="-127"/>
              </a:rPr>
              <a:t>(</a:t>
            </a:r>
            <a:r>
              <a:rPr kumimoji="0" lang="ko-KR" altLang="en-US" sz="1200" b="1" dirty="0" err="1">
                <a:solidFill>
                  <a:srgbClr val="2121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체" pitchFamily="49" charset="-127"/>
                <a:ea typeface="굴림체" pitchFamily="49" charset="-127"/>
              </a:rPr>
              <a:t>파일불러오기</a:t>
            </a:r>
            <a:r>
              <a:rPr kumimoji="0" lang="en-US" altLang="ko-KR" sz="1200" b="1" dirty="0">
                <a:solidFill>
                  <a:srgbClr val="2121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6FF1BD44-23BB-2151-10B0-B7D67437EA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4691" y="1898331"/>
            <a:ext cx="5133975" cy="666750"/>
          </a:xfrm>
          <a:prstGeom prst="rect">
            <a:avLst/>
          </a:prstGeom>
          <a:ln w="25400">
            <a:solidFill>
              <a:schemeClr val="accent2"/>
            </a:solidFill>
          </a:ln>
        </p:spPr>
      </p:pic>
      <p:sp>
        <p:nvSpPr>
          <p:cNvPr id="6" name="Rectangle 12">
            <a:extLst>
              <a:ext uri="{FF2B5EF4-FFF2-40B4-BE49-F238E27FC236}">
                <a16:creationId xmlns:a16="http://schemas.microsoft.com/office/drawing/2014/main" id="{F9D8870D-7486-48CB-BEF5-41532D4D2B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4055" y="2314581"/>
            <a:ext cx="872360" cy="250500"/>
          </a:xfrm>
          <a:prstGeom prst="rect">
            <a:avLst/>
          </a:prstGeom>
          <a:noFill/>
          <a:ln w="50800">
            <a:solidFill>
              <a:srgbClr val="CC3300"/>
            </a:solidFill>
            <a:prstDash val="sys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1711" tIns="40855" rIns="81711" bIns="40855" anchor="ctr">
            <a:noAutofit/>
          </a:bodyPr>
          <a:lstStyle>
            <a:defPPr>
              <a:defRPr lang="ko-KR"/>
            </a:defPPr>
            <a:lvl1pPr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defRPr/>
            </a:pPr>
            <a:endParaRPr lang="ko-KR" altLang="en-US"/>
          </a:p>
        </p:txBody>
      </p:sp>
      <p:sp>
        <p:nvSpPr>
          <p:cNvPr id="260106" name="Line 2056">
            <a:extLst>
              <a:ext uri="{FF2B5EF4-FFF2-40B4-BE49-F238E27FC236}">
                <a16:creationId xmlns:a16="http://schemas.microsoft.com/office/drawing/2014/main" id="{01F5851E-3791-48BB-FB87-1E49E5F1D06D}"/>
              </a:ext>
            </a:extLst>
          </p:cNvPr>
          <p:cNvSpPr>
            <a:spLocks noChangeShapeType="1"/>
          </p:cNvSpPr>
          <p:nvPr/>
        </p:nvSpPr>
        <p:spPr bwMode="auto">
          <a:xfrm>
            <a:off x="6516415" y="2396359"/>
            <a:ext cx="934170" cy="810358"/>
          </a:xfrm>
          <a:prstGeom prst="line">
            <a:avLst/>
          </a:prstGeom>
          <a:noFill/>
          <a:ln w="76200">
            <a:solidFill>
              <a:srgbClr val="FFC000"/>
            </a:solidFill>
            <a:round/>
            <a:headEnd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1711" tIns="40855" rIns="81711" bIns="40855" anchor="ctr">
            <a:spAutoFit/>
          </a:bodyPr>
          <a:lstStyle/>
          <a:p>
            <a:pPr>
              <a:defRPr/>
            </a:pPr>
            <a:endParaRPr lang="ko-KR" altLang="en-US"/>
          </a:p>
        </p:txBody>
      </p:sp>
      <p:pic>
        <p:nvPicPr>
          <p:cNvPr id="260112" name="그림 260111">
            <a:extLst>
              <a:ext uri="{FF2B5EF4-FFF2-40B4-BE49-F238E27FC236}">
                <a16:creationId xmlns:a16="http://schemas.microsoft.com/office/drawing/2014/main" id="{F966EAA5-062C-2A1B-D516-5F845586A1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0000" y="4314647"/>
            <a:ext cx="9792000" cy="1714949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sp>
        <p:nvSpPr>
          <p:cNvPr id="260120" name="Text Box 6">
            <a:extLst>
              <a:ext uri="{FF2B5EF4-FFF2-40B4-BE49-F238E27FC236}">
                <a16:creationId xmlns:a16="http://schemas.microsoft.com/office/drawing/2014/main" id="{5B6B78BA-507B-4206-9954-42A66B038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8028" y="882375"/>
            <a:ext cx="321471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marL="228600" indent="-228600" algn="l" eaLnBrk="0" fontAlgn="ctr" latinLnBrk="0" hangingPunct="0">
              <a:buClrTx/>
              <a:buSzTx/>
              <a:buAutoNum type="arabicPeriod"/>
              <a:defRPr/>
            </a:pPr>
            <a:r>
              <a:rPr kumimoji="0" lang="ko-KR" altLang="en-US" sz="12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파일찾기</a:t>
            </a: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버튼을 눌러 파일접수를 위한 엑셀파일을 불러옵니다</a:t>
            </a:r>
            <a:endParaRPr kumimoji="0" lang="en-US" altLang="ko-KR" sz="1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228600" indent="-228600" algn="l" eaLnBrk="0" fontAlgn="ctr" latinLnBrk="0" hangingPunct="0">
              <a:buClrTx/>
              <a:buSzTx/>
              <a:buAutoNum type="arabicPeriod"/>
              <a:defRPr/>
            </a:pPr>
            <a:endParaRPr kumimoji="0" lang="en-US" altLang="ko-KR" sz="1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228600" indent="-228600" algn="l" eaLnBrk="0" fontAlgn="ctr" latinLnBrk="0" hangingPunct="0">
              <a:buClrTx/>
              <a:buSzTx/>
              <a:buAutoNum type="arabicPeriod"/>
              <a:defRPr/>
            </a:pPr>
            <a:endParaRPr kumimoji="0" lang="en-US" altLang="ko-KR" sz="1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228600" indent="-228600" algn="l" eaLnBrk="0" fontAlgn="ctr" latinLnBrk="0" hangingPunct="0">
              <a:buClrTx/>
              <a:buSzTx/>
              <a:defRPr/>
            </a:pPr>
            <a:r>
              <a:rPr kumimoji="0" lang="en-US" altLang="ko-KR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  </a:t>
            </a:r>
          </a:p>
          <a:p>
            <a:pPr marL="228600" indent="-228600" algn="l" eaLnBrk="0" fontAlgn="ctr" latinLnBrk="0" hangingPunct="0">
              <a:buClrTx/>
              <a:buSzTx/>
              <a:buAutoNum type="arabicPeriod"/>
              <a:defRPr/>
            </a:pPr>
            <a:endParaRPr kumimoji="0" lang="en-US" altLang="ko-KR" sz="12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228600" indent="-228600" algn="l" eaLnBrk="0" fontAlgn="ctr" latinLnBrk="0" hangingPunct="0">
              <a:buClrTx/>
              <a:buSzTx/>
              <a:buAutoNum type="arabicPeriod"/>
              <a:defRPr/>
            </a:pPr>
            <a:endParaRPr kumimoji="0" lang="en-US" altLang="ko-KR" sz="1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058518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4262B7-2A80-EE7A-F962-FF45DC8A4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933729A0-9CB1-D6C5-CD64-96D74CF96E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0001" y="929056"/>
            <a:ext cx="6893400" cy="3483943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9" name="Rectangle 4">
            <a:extLst>
              <a:ext uri="{FF2B5EF4-FFF2-40B4-BE49-F238E27FC236}">
                <a16:creationId xmlns:a16="http://schemas.microsoft.com/office/drawing/2014/main" id="{BAD8AB48-7C60-3F20-650C-032F07E0AF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473200" y="152400"/>
            <a:ext cx="5126856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defRPr/>
            </a:pPr>
            <a:r>
              <a:rPr lang="ko-KR" altLang="en-US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주문등록</a:t>
            </a:r>
            <a:r>
              <a:rPr lang="en-US" altLang="ko-KR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lang="ko-KR" altLang="en-US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파일접수</a:t>
            </a:r>
            <a:r>
              <a:rPr lang="en-US" altLang="ko-KR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endParaRPr lang="ko-KR" altLang="en-US" sz="2000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8" name="Rectangle 2058">
            <a:extLst>
              <a:ext uri="{FF2B5EF4-FFF2-40B4-BE49-F238E27FC236}">
                <a16:creationId xmlns:a16="http://schemas.microsoft.com/office/drawing/2014/main" id="{CE16033A-34E3-5E87-4694-506EAFDB99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0000" y="540000"/>
            <a:ext cx="9792000" cy="367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800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1257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1714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21717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0" latinLnBrk="0" hangingPunct="0">
              <a:spcBef>
                <a:spcPct val="20000"/>
              </a:spcBef>
              <a:buClrTx/>
              <a:buSzTx/>
              <a:buFontTx/>
              <a:buAutoNum type="arabicPeriod"/>
              <a:defRPr/>
            </a:pPr>
            <a:r>
              <a:rPr kumimoji="0" lang="ko-KR" altLang="en-US" sz="1200" b="1" dirty="0">
                <a:solidFill>
                  <a:srgbClr val="2121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체" pitchFamily="49" charset="-127"/>
                <a:ea typeface="굴림체" pitchFamily="49" charset="-127"/>
              </a:rPr>
              <a:t>엑셀파일을 불러와 택배주문을 접수합니다 </a:t>
            </a:r>
            <a:r>
              <a:rPr kumimoji="0" lang="en-US" altLang="ko-KR" sz="1200" b="1" dirty="0">
                <a:solidFill>
                  <a:srgbClr val="2121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체" pitchFamily="49" charset="-127"/>
                <a:ea typeface="굴림체" pitchFamily="49" charset="-127"/>
              </a:rPr>
              <a:t>(</a:t>
            </a:r>
            <a:r>
              <a:rPr kumimoji="0" lang="ko-KR" altLang="en-US" sz="1200" b="1" dirty="0">
                <a:solidFill>
                  <a:srgbClr val="2121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체" pitchFamily="49" charset="-127"/>
                <a:ea typeface="굴림체" pitchFamily="49" charset="-127"/>
              </a:rPr>
              <a:t>자료변환</a:t>
            </a:r>
            <a:r>
              <a:rPr kumimoji="0" lang="en-US" altLang="ko-KR" sz="1200" b="1" dirty="0">
                <a:solidFill>
                  <a:srgbClr val="2121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0AFE0EDE-6521-6A39-12B4-A36F4C6AB8FC}"/>
              </a:ext>
            </a:extLst>
          </p:cNvPr>
          <p:cNvGrpSpPr/>
          <p:nvPr/>
        </p:nvGrpSpPr>
        <p:grpSpPr>
          <a:xfrm>
            <a:off x="4706701" y="969414"/>
            <a:ext cx="1239281" cy="300806"/>
            <a:chOff x="5087492" y="938581"/>
            <a:chExt cx="1239281" cy="300806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1D7B157D-A05F-92E1-18AD-8A9CA7B0E9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87492" y="953146"/>
              <a:ext cx="1239281" cy="286241"/>
            </a:xfrm>
            <a:prstGeom prst="rect">
              <a:avLst/>
            </a:prstGeom>
            <a:ln w="38100">
              <a:solidFill>
                <a:srgbClr val="00B0F0"/>
              </a:solidFill>
            </a:ln>
          </p:spPr>
        </p:pic>
        <p:sp>
          <p:nvSpPr>
            <p:cNvPr id="6" name="Rectangle 12">
              <a:extLst>
                <a:ext uri="{FF2B5EF4-FFF2-40B4-BE49-F238E27FC236}">
                  <a16:creationId xmlns:a16="http://schemas.microsoft.com/office/drawing/2014/main" id="{1EED164A-0EAE-3151-FB32-7738524092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7492" y="938581"/>
              <a:ext cx="1239280" cy="300806"/>
            </a:xfrm>
            <a:prstGeom prst="rect">
              <a:avLst/>
            </a:prstGeom>
            <a:noFill/>
            <a:ln w="50800">
              <a:solidFill>
                <a:srgbClr val="CC3300"/>
              </a:solidFill>
              <a:prstDash val="sys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1711" tIns="40855" rIns="81711" bIns="40855" anchor="ctr">
              <a:noAutofit/>
            </a:bodyPr>
            <a:lstStyle>
              <a:defPPr>
                <a:defRPr lang="ko-KR"/>
              </a:defPPr>
              <a:lvl1pPr algn="ctr" rtl="0" fontAlgn="base" latinLnBrk="1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itchFamily="2" charset="2"/>
                <a:defRPr kumimoji="1" sz="1600"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itchFamily="2" charset="2"/>
                <a:defRPr kumimoji="1" sz="1600"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itchFamily="2" charset="2"/>
                <a:defRPr kumimoji="1" sz="1600"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itchFamily="2" charset="2"/>
                <a:defRPr kumimoji="1" sz="1600"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itchFamily="2" charset="2"/>
                <a:defRPr kumimoji="1" sz="1600"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sz="1600"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sz="1600"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sz="1600"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sz="1600"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>
                <a:defRPr/>
              </a:pPr>
              <a:endParaRPr lang="ko-KR" altLang="en-US"/>
            </a:p>
          </p:txBody>
        </p:sp>
      </p:grpSp>
      <p:pic>
        <p:nvPicPr>
          <p:cNvPr id="13" name="Picture 2">
            <a:extLst>
              <a:ext uri="{FF2B5EF4-FFF2-40B4-BE49-F238E27FC236}">
                <a16:creationId xmlns:a16="http://schemas.microsoft.com/office/drawing/2014/main" id="{DFBC36D9-2727-003B-C065-96F44ED9C2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17650" y="2061427"/>
            <a:ext cx="2038350" cy="1219200"/>
          </a:xfrm>
          <a:prstGeom prst="rect">
            <a:avLst/>
          </a:prstGeom>
          <a:noFill/>
          <a:ln w="38100">
            <a:solidFill>
              <a:srgbClr val="C00000"/>
            </a:solidFill>
            <a:prstDash val="sysDash"/>
            <a:miter lim="800000"/>
            <a:headEnd/>
            <a:tailEnd/>
          </a:ln>
          <a:effectLst/>
        </p:spPr>
      </p:pic>
      <p:sp>
        <p:nvSpPr>
          <p:cNvPr id="19" name="Line 2056">
            <a:extLst>
              <a:ext uri="{FF2B5EF4-FFF2-40B4-BE49-F238E27FC236}">
                <a16:creationId xmlns:a16="http://schemas.microsoft.com/office/drawing/2014/main" id="{A6A9473F-6488-B58E-09BB-CAA9AB1FBEC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962525" y="1292194"/>
            <a:ext cx="390525" cy="769233"/>
          </a:xfrm>
          <a:prstGeom prst="line">
            <a:avLst/>
          </a:prstGeom>
          <a:noFill/>
          <a:ln w="76200">
            <a:solidFill>
              <a:srgbClr val="FFC000"/>
            </a:solidFill>
            <a:round/>
            <a:headEnd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1711" tIns="40855" rIns="81711" bIns="40855" anchor="ctr">
            <a:spAutoFit/>
          </a:bodyPr>
          <a:lstStyle/>
          <a:p>
            <a:pPr>
              <a:defRPr/>
            </a:pPr>
            <a:endParaRPr lang="ko-KR" altLang="en-US"/>
          </a:p>
        </p:txBody>
      </p:sp>
      <p:sp>
        <p:nvSpPr>
          <p:cNvPr id="260121" name="Text Box 6">
            <a:extLst>
              <a:ext uri="{FF2B5EF4-FFF2-40B4-BE49-F238E27FC236}">
                <a16:creationId xmlns:a16="http://schemas.microsoft.com/office/drawing/2014/main" id="{5B6B78BA-507B-4206-9954-42A66B038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8028" y="874990"/>
            <a:ext cx="3214710" cy="2382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marL="228600" indent="-228600" algn="l" eaLnBrk="0" fontAlgn="ctr" latinLnBrk="0" hangingPunct="0">
              <a:buClrTx/>
              <a:buSzTx/>
              <a:buAutoNum type="arabicPeriod"/>
              <a:defRPr/>
            </a:pP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엑셀자료변환 버튼을 눌러 불러온 엑셀파일 의 주문정보를 접수합니다</a:t>
            </a:r>
            <a:endParaRPr kumimoji="0" lang="en-US" altLang="ko-KR" sz="1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228600" indent="-228600" algn="l" eaLnBrk="0" fontAlgn="ctr" latinLnBrk="0" hangingPunct="0">
              <a:buClrTx/>
              <a:buSzTx/>
              <a:buAutoNum type="arabicPeriod"/>
              <a:defRPr/>
            </a:pP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등록된 정보에 오류가 있을 경우 오류수정 화면으로 이동합니다</a:t>
            </a:r>
            <a:endParaRPr kumimoji="0" lang="en-US" altLang="ko-KR" sz="1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228600" indent="-228600" algn="l" eaLnBrk="0" fontAlgn="ctr" latinLnBrk="0" hangingPunct="0">
              <a:buClrTx/>
              <a:buSzTx/>
              <a:buAutoNum type="arabicPeriod"/>
              <a:defRPr/>
            </a:pP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등록된 정보에 오류가 없는 경우 운송장출력 화면으로 이동합니다</a:t>
            </a:r>
            <a:endParaRPr kumimoji="0" lang="en-US" altLang="ko-KR" sz="1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228600" indent="-228600" algn="l" eaLnBrk="0" fontAlgn="ctr" latinLnBrk="0" hangingPunct="0">
              <a:buClrTx/>
              <a:buSzTx/>
              <a:buAutoNum type="arabicPeriod"/>
              <a:defRPr/>
            </a:pPr>
            <a:endParaRPr kumimoji="0" lang="en-US" altLang="ko-KR" sz="1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228600" indent="-228600" algn="l" eaLnBrk="0" fontAlgn="ctr" latinLnBrk="0" hangingPunct="0">
              <a:buClrTx/>
              <a:buSzTx/>
              <a:buAutoNum type="arabicPeriod"/>
              <a:defRPr/>
            </a:pPr>
            <a:endParaRPr kumimoji="0" lang="en-US" altLang="ko-KR" sz="1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228600" indent="-228600" algn="l" eaLnBrk="0" fontAlgn="ctr" latinLnBrk="0" hangingPunct="0">
              <a:buClrTx/>
              <a:buSzTx/>
              <a:defRPr/>
            </a:pPr>
            <a:r>
              <a:rPr kumimoji="0" lang="en-US" altLang="ko-KR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  </a:t>
            </a:r>
          </a:p>
          <a:p>
            <a:pPr marL="228600" indent="-228600" algn="l" eaLnBrk="0" fontAlgn="ctr" latinLnBrk="0" hangingPunct="0">
              <a:buClrTx/>
              <a:buSzTx/>
              <a:buAutoNum type="arabicPeriod"/>
              <a:defRPr/>
            </a:pPr>
            <a:endParaRPr kumimoji="0" lang="en-US" altLang="ko-KR" sz="12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228600" indent="-228600" algn="l" eaLnBrk="0" fontAlgn="ctr" latinLnBrk="0" hangingPunct="0">
              <a:buClrTx/>
              <a:buSzTx/>
              <a:buAutoNum type="arabicPeriod"/>
              <a:defRPr/>
            </a:pPr>
            <a:endParaRPr kumimoji="0" lang="en-US" altLang="ko-KR" sz="1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9E92E7F2-8CB6-7427-19F0-32231FA417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4822" y="2276845"/>
            <a:ext cx="1647825" cy="1323975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22296349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F4E530-C13A-4BB4-DE05-EA200DB01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>
            <a:extLst>
              <a:ext uri="{FF2B5EF4-FFF2-40B4-BE49-F238E27FC236}">
                <a16:creationId xmlns:a16="http://schemas.microsoft.com/office/drawing/2014/main" id="{5B6B78BA-507B-4206-9954-42A66B038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5638" y="875552"/>
            <a:ext cx="3214710" cy="131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marL="228600" indent="-228600" algn="l" eaLnBrk="0" fontAlgn="ctr" latinLnBrk="0" hangingPunct="0">
              <a:buClrTx/>
              <a:buSzTx/>
              <a:buFont typeface="Wingdings" pitchFamily="2" charset="2"/>
              <a:buAutoNum type="arabicPeriod"/>
              <a:defRPr/>
            </a:pP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양식저장</a:t>
            </a:r>
            <a:r>
              <a:rPr kumimoji="0" lang="en-US" altLang="ko-KR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:  </a:t>
            </a: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엑셀양식 추가를 체크한 다음 </a:t>
            </a:r>
            <a:r>
              <a:rPr kumimoji="0" lang="en-US" altLang="ko-KR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“</a:t>
            </a: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양식저장</a:t>
            </a:r>
            <a:r>
              <a:rPr kumimoji="0" lang="en-US" altLang="ko-KR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” </a:t>
            </a: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버튼을 눌러 하단 엑셀양식 타이틀정보를 저장할 수 있습니다</a:t>
            </a:r>
            <a:endParaRPr kumimoji="0" lang="en-US" altLang="ko-KR" sz="1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l" eaLnBrk="0" fontAlgn="ctr" latinLnBrk="0" hangingPunct="0">
              <a:buClrTx/>
              <a:buSzTx/>
              <a:defRPr/>
            </a:pPr>
            <a:r>
              <a:rPr kumimoji="0" lang="en-US" altLang="ko-KR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2.  </a:t>
            </a: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양식삭제</a:t>
            </a:r>
            <a:r>
              <a:rPr kumimoji="0" lang="en-US" altLang="ko-KR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: </a:t>
            </a: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현재 선택된 양식을 삭제합니다</a:t>
            </a:r>
            <a:endParaRPr kumimoji="0" lang="en-US" altLang="ko-KR" sz="1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228600" indent="-228600" algn="l" eaLnBrk="0" fontAlgn="ctr" latinLnBrk="0" hangingPunct="0">
              <a:buClrTx/>
              <a:buSzTx/>
              <a:buAutoNum type="arabicPeriod" startAt="3"/>
              <a:defRPr/>
            </a:pP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엑셀양식</a:t>
            </a:r>
            <a:r>
              <a:rPr kumimoji="0" lang="en-US" altLang="ko-KR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: </a:t>
            </a: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엑셀양식을 선택하면 저장된 순서대로 양식제목이 변경됩니다</a:t>
            </a:r>
            <a:endParaRPr kumimoji="0" lang="en-US" altLang="ko-KR" sz="1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260117" name="그룹 260116">
            <a:extLst>
              <a:ext uri="{FF2B5EF4-FFF2-40B4-BE49-F238E27FC236}">
                <a16:creationId xmlns:a16="http://schemas.microsoft.com/office/drawing/2014/main" id="{E481A6C2-D669-7FBD-050D-3FEDB38187FB}"/>
              </a:ext>
            </a:extLst>
          </p:cNvPr>
          <p:cNvGrpSpPr/>
          <p:nvPr/>
        </p:nvGrpSpPr>
        <p:grpSpPr>
          <a:xfrm>
            <a:off x="1260000" y="932206"/>
            <a:ext cx="6894000" cy="3484800"/>
            <a:chOff x="1260000" y="932207"/>
            <a:chExt cx="7322464" cy="3193255"/>
          </a:xfrm>
        </p:grpSpPr>
        <p:pic>
          <p:nvPicPr>
            <p:cNvPr id="260099" name="그림 260098">
              <a:extLst>
                <a:ext uri="{FF2B5EF4-FFF2-40B4-BE49-F238E27FC236}">
                  <a16:creationId xmlns:a16="http://schemas.microsoft.com/office/drawing/2014/main" id="{D38A9C81-86F2-5C29-78D1-65EDA5866E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60000" y="932207"/>
              <a:ext cx="7322464" cy="3193255"/>
            </a:xfrm>
            <a:prstGeom prst="rect">
              <a:avLst/>
            </a:prstGeom>
            <a:ln w="38100">
              <a:solidFill>
                <a:srgbClr val="00B0F0"/>
              </a:solidFill>
            </a:ln>
          </p:spPr>
        </p:pic>
        <p:pic>
          <p:nvPicPr>
            <p:cNvPr id="260116" name="그림 260115">
              <a:extLst>
                <a:ext uri="{FF2B5EF4-FFF2-40B4-BE49-F238E27FC236}">
                  <a16:creationId xmlns:a16="http://schemas.microsoft.com/office/drawing/2014/main" id="{360CD7C9-29A0-51D9-CA52-010B830908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46876" y="1340385"/>
              <a:ext cx="649605" cy="84556"/>
            </a:xfrm>
            <a:prstGeom prst="rect">
              <a:avLst/>
            </a:prstGeom>
          </p:spPr>
        </p:pic>
      </p:grpSp>
      <p:sp>
        <p:nvSpPr>
          <p:cNvPr id="9" name="Rectangle 4">
            <a:extLst>
              <a:ext uri="{FF2B5EF4-FFF2-40B4-BE49-F238E27FC236}">
                <a16:creationId xmlns:a16="http://schemas.microsoft.com/office/drawing/2014/main" id="{8F0D128E-F57F-7EEF-CA1E-A7581E5C31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473200" y="152400"/>
            <a:ext cx="5126856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defRPr/>
            </a:pPr>
            <a:r>
              <a:rPr lang="ko-KR" altLang="en-US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주문등록</a:t>
            </a:r>
            <a:r>
              <a:rPr lang="en-US" altLang="ko-KR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lang="ko-KR" altLang="en-US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파일접수</a:t>
            </a:r>
            <a:r>
              <a:rPr lang="en-US" altLang="ko-KR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endParaRPr lang="ko-KR" altLang="en-US" sz="2000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8" name="Rectangle 2058">
            <a:extLst>
              <a:ext uri="{FF2B5EF4-FFF2-40B4-BE49-F238E27FC236}">
                <a16:creationId xmlns:a16="http://schemas.microsoft.com/office/drawing/2014/main" id="{F1676A12-1605-84A1-BCDB-F79DC2AEA4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0000" y="540000"/>
            <a:ext cx="9792000" cy="367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800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1257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1714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21717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0" latinLnBrk="0" hangingPunct="0">
              <a:spcBef>
                <a:spcPct val="20000"/>
              </a:spcBef>
              <a:buClrTx/>
              <a:buSzTx/>
              <a:buFontTx/>
              <a:buAutoNum type="arabicPeriod"/>
              <a:defRPr/>
            </a:pPr>
            <a:r>
              <a:rPr kumimoji="0" lang="ko-KR" altLang="en-US" sz="1200" b="1" dirty="0">
                <a:solidFill>
                  <a:srgbClr val="2121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체" pitchFamily="49" charset="-127"/>
                <a:ea typeface="굴림체" pitchFamily="49" charset="-127"/>
              </a:rPr>
              <a:t>엑셀파일을 불러와 택배주문을 접수합니다 </a:t>
            </a:r>
            <a:r>
              <a:rPr kumimoji="0" lang="en-US" altLang="ko-KR" sz="1200" b="1" dirty="0">
                <a:solidFill>
                  <a:srgbClr val="2121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체" pitchFamily="49" charset="-127"/>
                <a:ea typeface="굴림체" pitchFamily="49" charset="-127"/>
              </a:rPr>
              <a:t>(</a:t>
            </a:r>
            <a:r>
              <a:rPr kumimoji="0" lang="ko-KR" altLang="en-US" sz="1200" b="1" dirty="0">
                <a:solidFill>
                  <a:srgbClr val="2121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체" pitchFamily="49" charset="-127"/>
                <a:ea typeface="굴림체" pitchFamily="49" charset="-127"/>
              </a:rPr>
              <a:t>양식저장</a:t>
            </a:r>
            <a:r>
              <a:rPr kumimoji="0" lang="en-US" altLang="ko-KR" sz="1200" b="1" dirty="0">
                <a:solidFill>
                  <a:srgbClr val="2121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81EE8C69-70CF-B6ED-961C-925E4286BC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4691" y="1898331"/>
            <a:ext cx="5133975" cy="666750"/>
          </a:xfrm>
          <a:prstGeom prst="rect">
            <a:avLst/>
          </a:prstGeom>
          <a:ln w="25400">
            <a:solidFill>
              <a:schemeClr val="accent2"/>
            </a:solidFill>
          </a:ln>
        </p:spPr>
      </p:pic>
      <p:sp>
        <p:nvSpPr>
          <p:cNvPr id="6" name="Rectangle 12">
            <a:extLst>
              <a:ext uri="{FF2B5EF4-FFF2-40B4-BE49-F238E27FC236}">
                <a16:creationId xmlns:a16="http://schemas.microsoft.com/office/drawing/2014/main" id="{AAE9C4E7-A934-B6DE-D6A5-E2E744DAD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4691" y="1873207"/>
            <a:ext cx="5133974" cy="562845"/>
          </a:xfrm>
          <a:prstGeom prst="rect">
            <a:avLst/>
          </a:prstGeom>
          <a:noFill/>
          <a:ln w="50800">
            <a:solidFill>
              <a:srgbClr val="CC3300"/>
            </a:solidFill>
            <a:prstDash val="sys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1711" tIns="40855" rIns="81711" bIns="40855" anchor="ctr">
            <a:noAutofit/>
          </a:bodyPr>
          <a:lstStyle>
            <a:defPPr>
              <a:defRPr lang="ko-KR"/>
            </a:defPPr>
            <a:lvl1pPr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634D7D22-B357-408F-D900-068604C5BD9D}"/>
              </a:ext>
            </a:extLst>
          </p:cNvPr>
          <p:cNvSpPr/>
          <p:nvPr/>
        </p:nvSpPr>
        <p:spPr>
          <a:xfrm>
            <a:off x="1462690" y="1831167"/>
            <a:ext cx="345090" cy="34509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67056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78B30E-68B5-E701-47D0-33FC7F7A1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69FFCB4-6D72-DF5E-FDEA-E5812ACA9F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0000" y="932207"/>
            <a:ext cx="5929200" cy="3758937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2" name="Text Box 6">
            <a:extLst>
              <a:ext uri="{FF2B5EF4-FFF2-40B4-BE49-F238E27FC236}">
                <a16:creationId xmlns:a16="http://schemas.microsoft.com/office/drawing/2014/main" id="{3D478F4E-5210-AC08-824B-BBC79EC1B5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0400" y="875552"/>
            <a:ext cx="4320000" cy="2271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marL="228600" indent="-228600" algn="l" eaLnBrk="0" fontAlgn="ctr" latinLnBrk="0" hangingPunct="0">
              <a:buClrTx/>
              <a:buSzTx/>
              <a:buFont typeface="Wingdings" pitchFamily="2" charset="2"/>
              <a:buAutoNum type="arabicPeriod"/>
              <a:defRPr/>
            </a:pPr>
            <a:r>
              <a:rPr kumimoji="0" lang="en-US" altLang="ko-KR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“</a:t>
            </a:r>
            <a:r>
              <a:rPr kumimoji="0" lang="ko-KR" altLang="en-US" sz="12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읍면동</a:t>
            </a:r>
            <a:r>
              <a:rPr kumimoji="0" lang="en-US" altLang="ko-KR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”</a:t>
            </a: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에 찾을 주소 일부를 입력하고 </a:t>
            </a:r>
            <a:r>
              <a:rPr kumimoji="0" lang="ko-KR" altLang="en-US" sz="12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엔터</a:t>
            </a: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버튼을 누르면 주소검색창 이 활성화 됩니다</a:t>
            </a:r>
            <a:endParaRPr kumimoji="0" lang="en-US" altLang="ko-KR" sz="1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228600" indent="-228600" algn="l" eaLnBrk="0" fontAlgn="ctr" latinLnBrk="0" hangingPunct="0">
              <a:buClrTx/>
              <a:buSzTx/>
              <a:buAutoNum type="arabicPeriod" startAt="2"/>
              <a:defRPr/>
            </a:pP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검색한 주소를 선택한 다음 확인버튼을 누르면 </a:t>
            </a:r>
            <a:r>
              <a:rPr kumimoji="0" lang="en-US" altLang="ko-KR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“</a:t>
            </a: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변경주소</a:t>
            </a:r>
            <a:r>
              <a:rPr kumimoji="0" lang="en-US" altLang="ko-KR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” </a:t>
            </a: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가 변경됩니다</a:t>
            </a:r>
            <a:endParaRPr kumimoji="0" lang="en-US" altLang="ko-KR" sz="1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228600" indent="-228600" algn="l" eaLnBrk="0" fontAlgn="ctr" latinLnBrk="0" hangingPunct="0">
              <a:buClrTx/>
              <a:buSzTx/>
              <a:buAutoNum type="arabicPeriod" startAt="3"/>
              <a:defRPr/>
            </a:pPr>
            <a:r>
              <a:rPr kumimoji="0" lang="en-US" altLang="ko-KR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“</a:t>
            </a:r>
            <a:r>
              <a:rPr kumimoji="0" lang="ko-KR" altLang="en-US" sz="12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배송지점찾기</a:t>
            </a:r>
            <a:r>
              <a:rPr kumimoji="0" lang="en-US" altLang="ko-KR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”</a:t>
            </a: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버튼을 누르면 변경주소 기준으로 배송지점을 검색합니다</a:t>
            </a:r>
            <a:endParaRPr kumimoji="0" lang="en-US" altLang="ko-KR" sz="1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228600" indent="-228600" algn="l" eaLnBrk="0" fontAlgn="ctr" latinLnBrk="0" hangingPunct="0">
              <a:buClrTx/>
              <a:buSzTx/>
              <a:buAutoNum type="arabicPeriod" startAt="3"/>
              <a:defRPr/>
            </a:pP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배송지점 검색에 성공하면 조회내용에서 제외됩니다</a:t>
            </a:r>
            <a:endParaRPr kumimoji="0" lang="en-US" altLang="ko-KR" sz="1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228600" indent="-228600" algn="l" eaLnBrk="0" fontAlgn="ctr" latinLnBrk="0" hangingPunct="0">
              <a:buClrTx/>
              <a:buSzTx/>
              <a:buAutoNum type="arabicPeriod" startAt="3"/>
              <a:defRPr/>
            </a:pP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조회되는 내용이 없다면 송장발행 화면으로 이동합니다</a:t>
            </a:r>
            <a:endParaRPr kumimoji="0" lang="en-US" altLang="ko-KR" sz="1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C3D8CC52-1AA2-7A4E-0370-183F85820F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473200" y="152400"/>
            <a:ext cx="5126856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defRPr/>
            </a:pPr>
            <a:r>
              <a:rPr lang="ko-KR" altLang="en-US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주문등록</a:t>
            </a:r>
            <a:r>
              <a:rPr lang="en-US" altLang="ko-KR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lang="ko-KR" altLang="en-US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파일접수</a:t>
            </a:r>
            <a:r>
              <a:rPr lang="en-US" altLang="ko-KR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endParaRPr lang="ko-KR" altLang="en-US" sz="2000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8" name="Rectangle 2058">
            <a:extLst>
              <a:ext uri="{FF2B5EF4-FFF2-40B4-BE49-F238E27FC236}">
                <a16:creationId xmlns:a16="http://schemas.microsoft.com/office/drawing/2014/main" id="{4A76C1C6-EE61-B3C1-B622-00DF16757A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0000" y="540000"/>
            <a:ext cx="9792000" cy="367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800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1257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1714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21717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0" latinLnBrk="0" hangingPunct="0">
              <a:spcBef>
                <a:spcPct val="20000"/>
              </a:spcBef>
              <a:buClrTx/>
              <a:buSzTx/>
              <a:buFontTx/>
              <a:buAutoNum type="arabicPeriod"/>
              <a:defRPr/>
            </a:pPr>
            <a:r>
              <a:rPr kumimoji="0" lang="ko-KR" altLang="en-US" sz="1200" b="1" dirty="0">
                <a:solidFill>
                  <a:srgbClr val="2121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체" pitchFamily="49" charset="-127"/>
                <a:ea typeface="굴림체" pitchFamily="49" charset="-127"/>
              </a:rPr>
              <a:t>엑셀파일을 불러와 택배주문을 접수합니다 </a:t>
            </a:r>
            <a:r>
              <a:rPr kumimoji="0" lang="en-US" altLang="ko-KR" sz="1200" b="1" dirty="0">
                <a:solidFill>
                  <a:srgbClr val="2121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체" pitchFamily="49" charset="-127"/>
                <a:ea typeface="굴림체" pitchFamily="49" charset="-127"/>
              </a:rPr>
              <a:t>(</a:t>
            </a:r>
            <a:r>
              <a:rPr kumimoji="0" lang="ko-KR" altLang="en-US" sz="1200" b="1" dirty="0">
                <a:solidFill>
                  <a:srgbClr val="2121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체" pitchFamily="49" charset="-127"/>
                <a:ea typeface="굴림체" pitchFamily="49" charset="-127"/>
              </a:rPr>
              <a:t>오류수정</a:t>
            </a:r>
            <a:r>
              <a:rPr kumimoji="0" lang="en-US" altLang="ko-KR" sz="1200" b="1" dirty="0">
                <a:solidFill>
                  <a:srgbClr val="2121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9CB3F820-2F23-BD13-9844-5BA1B0259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15" y="5448773"/>
            <a:ext cx="3568099" cy="666586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46AE6AA4-67B5-53B0-19DC-3296C40F62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3811" y="2811675"/>
            <a:ext cx="2152650" cy="1323975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FA434D6B-8E5E-99DC-5042-E67E9D3C1D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6527" y="4765290"/>
            <a:ext cx="887473" cy="543080"/>
          </a:xfrm>
          <a:prstGeom prst="rect">
            <a:avLst/>
          </a:prstGeom>
          <a:ln w="38100">
            <a:solidFill>
              <a:srgbClr val="FF0000"/>
            </a:solidFill>
            <a:prstDash val="sysDash"/>
          </a:ln>
        </p:spPr>
      </p:pic>
      <p:sp>
        <p:nvSpPr>
          <p:cNvPr id="25" name="Line 2056">
            <a:extLst>
              <a:ext uri="{FF2B5EF4-FFF2-40B4-BE49-F238E27FC236}">
                <a16:creationId xmlns:a16="http://schemas.microsoft.com/office/drawing/2014/main" id="{636EA586-3B71-04E3-E3A4-03FE9FFDFA2F}"/>
              </a:ext>
            </a:extLst>
          </p:cNvPr>
          <p:cNvSpPr>
            <a:spLocks noChangeShapeType="1"/>
          </p:cNvSpPr>
          <p:nvPr/>
        </p:nvSpPr>
        <p:spPr bwMode="auto">
          <a:xfrm>
            <a:off x="6504914" y="3752194"/>
            <a:ext cx="1300019" cy="987972"/>
          </a:xfrm>
          <a:prstGeom prst="line">
            <a:avLst/>
          </a:prstGeom>
          <a:noFill/>
          <a:ln w="76200">
            <a:solidFill>
              <a:srgbClr val="FFC000"/>
            </a:solidFill>
            <a:round/>
            <a:headEnd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1711" tIns="40855" rIns="81711" bIns="40855" anchor="ctr">
            <a:spAutoFit/>
          </a:bodyPr>
          <a:lstStyle/>
          <a:p>
            <a:pPr>
              <a:defRPr/>
            </a:pPr>
            <a:endParaRPr lang="ko-KR" altLang="en-US"/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CE9469DB-5058-E4F8-F875-BF5EE11A6D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09066" y="2307399"/>
            <a:ext cx="4895849" cy="299561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7" name="Line 2056">
            <a:extLst>
              <a:ext uri="{FF2B5EF4-FFF2-40B4-BE49-F238E27FC236}">
                <a16:creationId xmlns:a16="http://schemas.microsoft.com/office/drawing/2014/main" id="{D860D83A-8F54-88F7-37CC-C84B7855A26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76458" y="1976954"/>
            <a:ext cx="0" cy="457525"/>
          </a:xfrm>
          <a:prstGeom prst="line">
            <a:avLst/>
          </a:prstGeom>
          <a:noFill/>
          <a:ln w="76200">
            <a:solidFill>
              <a:srgbClr val="FFC000"/>
            </a:solidFill>
            <a:round/>
            <a:headEnd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1711" tIns="40855" rIns="81711" bIns="40855" anchor="ctr">
            <a:spAutoFit/>
          </a:bodyPr>
          <a:lstStyle/>
          <a:p>
            <a:pPr>
              <a:defRPr/>
            </a:pPr>
            <a:endParaRPr lang="ko-KR" altLang="en-US"/>
          </a:p>
        </p:txBody>
      </p:sp>
      <p:sp>
        <p:nvSpPr>
          <p:cNvPr id="12" name="Rectangle 12">
            <a:extLst>
              <a:ext uri="{FF2B5EF4-FFF2-40B4-BE49-F238E27FC236}">
                <a16:creationId xmlns:a16="http://schemas.microsoft.com/office/drawing/2014/main" id="{3EEC2890-798D-21DA-02AC-E03A5551F3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5542" y="1414109"/>
            <a:ext cx="1122896" cy="562845"/>
          </a:xfrm>
          <a:prstGeom prst="rect">
            <a:avLst/>
          </a:prstGeom>
          <a:noFill/>
          <a:ln w="50800">
            <a:solidFill>
              <a:srgbClr val="CC3300"/>
            </a:solidFill>
            <a:prstDash val="sys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1711" tIns="40855" rIns="81711" bIns="40855" anchor="ctr">
            <a:noAutofit/>
          </a:bodyPr>
          <a:lstStyle>
            <a:defPPr>
              <a:defRPr lang="ko-KR"/>
            </a:defPPr>
            <a:lvl1pPr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defRPr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43242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5EE1E-BE7D-5545-D6F1-CEC9DD8ED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">
            <a:extLst>
              <a:ext uri="{FF2B5EF4-FFF2-40B4-BE49-F238E27FC236}">
                <a16:creationId xmlns:a16="http://schemas.microsoft.com/office/drawing/2014/main" id="{842BBBA9-E62A-8727-1200-590FD45150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473200" y="152400"/>
            <a:ext cx="5126856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defRPr/>
            </a:pPr>
            <a:r>
              <a:rPr lang="ko-KR" altLang="en-US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주문등록</a:t>
            </a:r>
            <a:r>
              <a:rPr lang="en-US" altLang="ko-KR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lang="ko-KR" altLang="en-US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개별접수</a:t>
            </a:r>
            <a:r>
              <a:rPr lang="en-US" altLang="ko-KR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endParaRPr lang="ko-KR" altLang="en-US" sz="2000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8" name="Rectangle 2058">
            <a:extLst>
              <a:ext uri="{FF2B5EF4-FFF2-40B4-BE49-F238E27FC236}">
                <a16:creationId xmlns:a16="http://schemas.microsoft.com/office/drawing/2014/main" id="{F2585972-B051-1DFA-339F-8CD577BD72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0000" y="540000"/>
            <a:ext cx="9792000" cy="367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800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1257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1714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21717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0" latinLnBrk="0" hangingPunct="0">
              <a:spcBef>
                <a:spcPct val="20000"/>
              </a:spcBef>
              <a:buClrTx/>
              <a:buSzTx/>
              <a:buFontTx/>
              <a:buAutoNum type="arabicPeriod"/>
              <a:defRPr/>
            </a:pPr>
            <a:r>
              <a:rPr kumimoji="0" lang="ko-KR" altLang="en-US" sz="1200" b="1" dirty="0">
                <a:solidFill>
                  <a:srgbClr val="2121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체" pitchFamily="49" charset="-127"/>
                <a:ea typeface="굴림체" pitchFamily="49" charset="-127"/>
              </a:rPr>
              <a:t>수화인정보를 직접 입력하여 주문을 접수합니다</a:t>
            </a:r>
            <a:endParaRPr kumimoji="0" lang="en-US" altLang="ko-KR" sz="1200" b="1" dirty="0">
              <a:solidFill>
                <a:srgbClr val="21211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굴림체" pitchFamily="49" charset="-127"/>
              <a:ea typeface="굴림체" pitchFamily="49" charset="-127"/>
            </a:endParaRPr>
          </a:p>
        </p:txBody>
      </p:sp>
      <p:pic>
        <p:nvPicPr>
          <p:cNvPr id="4102" name="그림 4101">
            <a:extLst>
              <a:ext uri="{FF2B5EF4-FFF2-40B4-BE49-F238E27FC236}">
                <a16:creationId xmlns:a16="http://schemas.microsoft.com/office/drawing/2014/main" id="{7D809AC8-C532-384D-42BA-81B221568C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609" y="932206"/>
            <a:ext cx="5929353" cy="4188187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4104" name="Text Box 6">
            <a:extLst>
              <a:ext uri="{FF2B5EF4-FFF2-40B4-BE49-F238E27FC236}">
                <a16:creationId xmlns:a16="http://schemas.microsoft.com/office/drawing/2014/main" id="{5B6B78BA-507B-4206-9954-42A66B038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0402" y="905552"/>
            <a:ext cx="4320000" cy="1274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marL="228600" indent="-228600" algn="l" eaLnBrk="0" fontAlgn="ctr" latinLnBrk="0" hangingPunct="0">
              <a:buClrTx/>
              <a:buSzTx/>
              <a:buAutoNum type="arabicPeriod"/>
              <a:defRPr/>
            </a:pP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수화인 </a:t>
            </a:r>
            <a:r>
              <a:rPr kumimoji="0" lang="en-US" altLang="ko-KR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“</a:t>
            </a:r>
            <a:r>
              <a:rPr kumimoji="0" lang="ko-KR" altLang="en-US" sz="12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읍면동</a:t>
            </a:r>
            <a:r>
              <a:rPr kumimoji="0" lang="en-US" altLang="ko-KR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”</a:t>
            </a: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에 주소의 일부를 입력한 다음 </a:t>
            </a:r>
            <a:r>
              <a:rPr kumimoji="0" lang="ko-KR" altLang="en-US" sz="12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엔터키</a:t>
            </a: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를 누르면 주소검색 창이 나타납니다</a:t>
            </a:r>
            <a:endParaRPr kumimoji="0" lang="en-US" altLang="ko-KR" sz="1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228600" indent="-228600" algn="l" eaLnBrk="0" fontAlgn="ctr" latinLnBrk="0" hangingPunct="0">
              <a:buClrTx/>
              <a:buSzTx/>
              <a:buAutoNum type="arabicPeriod"/>
              <a:defRPr/>
            </a:pP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주소를 선택한 다음 상세주소를 입력하고 확인버튼을 눌러 주소를 지정합니다</a:t>
            </a:r>
            <a:endParaRPr kumimoji="0" lang="en-US" altLang="ko-KR" sz="1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228600" indent="-228600" algn="l" eaLnBrk="0" fontAlgn="ctr" latinLnBrk="0" hangingPunct="0">
              <a:buClrTx/>
              <a:buSzTx/>
              <a:buAutoNum type="arabicPeriod"/>
              <a:defRPr/>
            </a:pP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지정된 수화인 주소를 기준으로 운임 정보 및 항공</a:t>
            </a:r>
            <a:r>
              <a:rPr kumimoji="0" lang="en-US" altLang="ko-KR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도서지역 등이 지정됩니다</a:t>
            </a:r>
            <a:endParaRPr kumimoji="0" lang="en-US" altLang="ko-KR" sz="1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cxnSp>
        <p:nvCxnSpPr>
          <p:cNvPr id="4105" name="꺾인 연결선 18">
            <a:extLst>
              <a:ext uri="{FF2B5EF4-FFF2-40B4-BE49-F238E27FC236}">
                <a16:creationId xmlns:a16="http://schemas.microsoft.com/office/drawing/2014/main" id="{D6ED5A19-93B9-43FA-6B75-9FE2C56D2D2D}"/>
              </a:ext>
            </a:extLst>
          </p:cNvPr>
          <p:cNvCxnSpPr>
            <a:endCxn id="4110" idx="0"/>
          </p:cNvCxnSpPr>
          <p:nvPr/>
        </p:nvCxnSpPr>
        <p:spPr bwMode="auto">
          <a:xfrm>
            <a:off x="2375083" y="1834668"/>
            <a:ext cx="994879" cy="832343"/>
          </a:xfrm>
          <a:prstGeom prst="bentConnector2">
            <a:avLst/>
          </a:prstGeom>
          <a:solidFill>
            <a:srgbClr val="EF4111"/>
          </a:solidFill>
          <a:ln w="635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4106" name="Picture 6">
            <a:extLst>
              <a:ext uri="{FF2B5EF4-FFF2-40B4-BE49-F238E27FC236}">
                <a16:creationId xmlns:a16="http://schemas.microsoft.com/office/drawing/2014/main" id="{1374C3BF-1B0A-6602-D0FA-EDC0ED89A3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35956" y="3924997"/>
            <a:ext cx="928694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111" name="꺾인 연결선 18">
            <a:extLst>
              <a:ext uri="{FF2B5EF4-FFF2-40B4-BE49-F238E27FC236}">
                <a16:creationId xmlns:a16="http://schemas.microsoft.com/office/drawing/2014/main" id="{945B57CE-E544-D2AB-0A29-30E6EFFC43DE}"/>
              </a:ext>
            </a:extLst>
          </p:cNvPr>
          <p:cNvCxnSpPr>
            <a:cxnSpLocks/>
          </p:cNvCxnSpPr>
          <p:nvPr/>
        </p:nvCxnSpPr>
        <p:spPr bwMode="auto">
          <a:xfrm>
            <a:off x="3369964" y="3389051"/>
            <a:ext cx="2244011" cy="504998"/>
          </a:xfrm>
          <a:prstGeom prst="bentConnector3">
            <a:avLst>
              <a:gd name="adj1" fmla="val 50000"/>
            </a:avLst>
          </a:prstGeom>
          <a:solidFill>
            <a:srgbClr val="EF4111"/>
          </a:solidFill>
          <a:ln w="635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3" name="그림 22">
            <a:extLst>
              <a:ext uri="{FF2B5EF4-FFF2-40B4-BE49-F238E27FC236}">
                <a16:creationId xmlns:a16="http://schemas.microsoft.com/office/drawing/2014/main" id="{BE3D120B-98AB-7A1F-1E62-9C285B947C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283" y="1393945"/>
            <a:ext cx="2866159" cy="791701"/>
          </a:xfrm>
          <a:prstGeom prst="rect">
            <a:avLst/>
          </a:prstGeom>
          <a:ln w="15875">
            <a:solidFill>
              <a:srgbClr val="C00000"/>
            </a:solidFill>
          </a:ln>
        </p:spPr>
      </p:pic>
      <p:pic>
        <p:nvPicPr>
          <p:cNvPr id="4110" name="Picture 9">
            <a:extLst>
              <a:ext uri="{FF2B5EF4-FFF2-40B4-BE49-F238E27FC236}">
                <a16:creationId xmlns:a16="http://schemas.microsoft.com/office/drawing/2014/main" id="{FDF0B6B8-0C97-CE71-03D2-8A5B6F139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26888" y="2667011"/>
            <a:ext cx="3286148" cy="2071702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1C1DDECD-7AAB-544C-FDC3-DD6E814D47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3975" y="3253484"/>
            <a:ext cx="2647950" cy="1733550"/>
          </a:xfrm>
          <a:prstGeom prst="rect">
            <a:avLst/>
          </a:prstGeom>
          <a:ln w="15875">
            <a:solidFill>
              <a:srgbClr val="C00000"/>
            </a:solidFill>
          </a:ln>
        </p:spPr>
      </p:pic>
      <p:sp>
        <p:nvSpPr>
          <p:cNvPr id="260096" name="Rectangle 1029">
            <a:extLst>
              <a:ext uri="{FF2B5EF4-FFF2-40B4-BE49-F238E27FC236}">
                <a16:creationId xmlns:a16="http://schemas.microsoft.com/office/drawing/2014/main" id="{2E74815B-E00F-D858-EB1D-EF72FE8497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8991" y="2658378"/>
            <a:ext cx="1444045" cy="2808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txBody>
          <a:bodyPr/>
          <a:lstStyle>
            <a:lvl1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800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1257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1714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21717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indent="0" eaLnBrk="0" latinLnBrk="0" hangingPunct="0">
              <a:spcBef>
                <a:spcPct val="20000"/>
              </a:spcBef>
              <a:defRPr/>
            </a:pPr>
            <a:r>
              <a:rPr kumimoji="0" lang="ko-KR" altLang="en-US" sz="1200" b="1" dirty="0">
                <a:solidFill>
                  <a:srgbClr val="2121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체" pitchFamily="49" charset="-127"/>
                <a:ea typeface="굴림체" pitchFamily="49" charset="-127"/>
              </a:rPr>
              <a:t>주소검색창</a:t>
            </a:r>
            <a:endParaRPr kumimoji="0" lang="en-US" altLang="ko-KR" sz="1200" b="1" dirty="0">
              <a:solidFill>
                <a:srgbClr val="EF411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eaLnBrk="0" latinLnBrk="0" hangingPunct="0">
              <a:spcBef>
                <a:spcPct val="20000"/>
              </a:spcBef>
              <a:defRPr/>
            </a:pPr>
            <a:endParaRPr kumimoji="0" lang="en-US" altLang="ko-KR" sz="1200" b="1" dirty="0">
              <a:solidFill>
                <a:srgbClr val="21211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260097" name="Rectangle 12">
            <a:extLst>
              <a:ext uri="{FF2B5EF4-FFF2-40B4-BE49-F238E27FC236}">
                <a16:creationId xmlns:a16="http://schemas.microsoft.com/office/drawing/2014/main" id="{E8759C92-5E61-AA13-F871-C445631B1C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373" y="1821252"/>
            <a:ext cx="2141069" cy="280881"/>
          </a:xfrm>
          <a:prstGeom prst="rect">
            <a:avLst/>
          </a:prstGeom>
          <a:noFill/>
          <a:ln w="50800">
            <a:solidFill>
              <a:srgbClr val="CC3300"/>
            </a:solidFill>
            <a:prstDash val="sys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1711" tIns="40855" rIns="81711" bIns="40855" anchor="ctr">
            <a:noAutofit/>
          </a:bodyPr>
          <a:lstStyle>
            <a:defPPr>
              <a:defRPr lang="ko-KR"/>
            </a:defPPr>
            <a:lvl1pPr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defRPr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7099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3549D-AD25-0807-BDFD-2679AE6EE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6">
            <a:extLst>
              <a:ext uri="{FF2B5EF4-FFF2-40B4-BE49-F238E27FC236}">
                <a16:creationId xmlns:a16="http://schemas.microsoft.com/office/drawing/2014/main" id="{5B6B78BA-507B-4206-9954-42A66B038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0400" y="911424"/>
            <a:ext cx="4320000" cy="301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ctr" rtl="0" fontAlgn="base" latinLnBrk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marL="228600" indent="-228600" algn="l" eaLnBrk="0" fontAlgn="ctr" latinLnBrk="0" hangingPunct="0">
              <a:buClrTx/>
              <a:buSzTx/>
              <a:buAutoNum type="arabicPeriod"/>
              <a:defRPr/>
            </a:pP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저장버튼을 누르면 전산송장을 출력할 수 있는 송장정보가 생성되고 하단에 조회됩니다</a:t>
            </a:r>
            <a:endParaRPr kumimoji="0" lang="en-US" altLang="ko-KR" sz="1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228600" indent="-228600" algn="l" eaLnBrk="0" fontAlgn="ctr" latinLnBrk="0" hangingPunct="0">
              <a:buClrTx/>
              <a:buSzTx/>
              <a:buAutoNum type="arabicPeriod"/>
              <a:defRPr/>
            </a:pP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조회된 송장정보를 선택한 다음 운송장출력버튼을 눌러 전산송장을 출력합니다</a:t>
            </a:r>
            <a:endParaRPr kumimoji="0" lang="en-US" altLang="ko-KR" sz="1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228600" indent="-228600" algn="l" eaLnBrk="0" fontAlgn="ctr" latinLnBrk="0" hangingPunct="0">
              <a:buClrTx/>
              <a:buSzTx/>
              <a:buAutoNum type="arabicPeriod"/>
              <a:defRPr/>
            </a:pP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출력된 송장은 조회내용의 출력여부가 </a:t>
            </a:r>
            <a:r>
              <a:rPr kumimoji="0" lang="en-US" altLang="ko-KR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“○” </a:t>
            </a: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로 표시됩니다</a:t>
            </a:r>
            <a:endParaRPr kumimoji="0" lang="en-US" altLang="ko-KR" sz="1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171450" indent="-171450" algn="l" eaLnBrk="0" fontAlgn="ctr" latinLnBrk="0" hangingPunct="0"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ko-KR" altLang="en-US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수화인 전화번호를 입력한 다음 </a:t>
            </a:r>
            <a:r>
              <a:rPr kumimoji="0" lang="ko-KR" altLang="en-US" sz="1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엔터</a:t>
            </a:r>
            <a:r>
              <a:rPr kumimoji="0" lang="ko-KR" altLang="en-US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버튼을 누르면 이전에 출고한 수화인정보를 불러옵니다</a:t>
            </a:r>
            <a:endParaRPr kumimoji="0" lang="en-US" altLang="ko-KR" sz="12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171450" indent="-171450" algn="l" eaLnBrk="0" fontAlgn="ctr" latinLnBrk="0" hangingPunct="0"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ko-KR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“</a:t>
            </a:r>
            <a:r>
              <a:rPr kumimoji="0" lang="ko-KR" altLang="en-US" sz="1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공동현관번호</a:t>
            </a:r>
            <a:r>
              <a:rPr kumimoji="0" lang="en-US" altLang="ko-KR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”</a:t>
            </a:r>
            <a:r>
              <a:rPr kumimoji="0" lang="ko-KR" altLang="en-US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를 입력하지 않으면 당일배송이 불가능할 수 있습니다</a:t>
            </a:r>
            <a:endParaRPr kumimoji="0" lang="en-US" altLang="ko-KR" sz="12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171450" indent="-171450" algn="l" eaLnBrk="0" fontAlgn="ctr" latinLnBrk="0" hangingPunct="0"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en-US" altLang="ko-KR" sz="1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171450" indent="-171450" algn="l" eaLnBrk="0" fontAlgn="ctr" latinLnBrk="0" hangingPunct="0">
              <a:buClrTx/>
              <a:buSzTx/>
              <a:buFontTx/>
              <a:buChar char="-"/>
              <a:defRPr/>
            </a:pPr>
            <a:endParaRPr kumimoji="0" lang="en-US" altLang="ko-KR" sz="1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228600" indent="-228600" algn="l" eaLnBrk="0" fontAlgn="ctr" latinLnBrk="0" hangingPunct="0">
              <a:buClrTx/>
              <a:buSzTx/>
              <a:buAutoNum type="arabicPeriod"/>
              <a:defRPr/>
            </a:pPr>
            <a:endParaRPr kumimoji="0" lang="en-US" altLang="ko-KR" sz="1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228600" indent="-228600" algn="l" eaLnBrk="0" fontAlgn="ctr" latinLnBrk="0" hangingPunct="0">
              <a:buClrTx/>
              <a:buSzTx/>
              <a:buAutoNum type="arabicPeriod"/>
              <a:defRPr/>
            </a:pPr>
            <a:endParaRPr kumimoji="0" lang="en-US" altLang="ko-KR" sz="12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228600" indent="-228600" algn="l" eaLnBrk="0" fontAlgn="ctr" latinLnBrk="0" hangingPunct="0">
              <a:buClrTx/>
              <a:buSzTx/>
              <a:buAutoNum type="arabicPeriod"/>
              <a:defRPr/>
            </a:pPr>
            <a:endParaRPr kumimoji="0" lang="en-US" altLang="ko-KR" sz="1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256BFAB2-A632-9E78-2D10-146B72DD6C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0000" y="932206"/>
            <a:ext cx="5912616" cy="4188187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9" name="Rectangle 4">
            <a:extLst>
              <a:ext uri="{FF2B5EF4-FFF2-40B4-BE49-F238E27FC236}">
                <a16:creationId xmlns:a16="http://schemas.microsoft.com/office/drawing/2014/main" id="{FA2D8C28-B956-77AB-6359-E4CD9E773D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473200" y="152400"/>
            <a:ext cx="5126856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defRPr/>
            </a:pPr>
            <a:r>
              <a:rPr lang="ko-KR" altLang="en-US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주문등록</a:t>
            </a:r>
            <a:r>
              <a:rPr lang="en-US" altLang="ko-KR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lang="ko-KR" altLang="en-US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개별접수</a:t>
            </a:r>
            <a:r>
              <a:rPr lang="en-US" altLang="ko-KR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endParaRPr lang="ko-KR" altLang="en-US" sz="2000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8" name="Rectangle 2058">
            <a:extLst>
              <a:ext uri="{FF2B5EF4-FFF2-40B4-BE49-F238E27FC236}">
                <a16:creationId xmlns:a16="http://schemas.microsoft.com/office/drawing/2014/main" id="{EA2CE906-4A72-6456-D846-AE6B8937D0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0000" y="540000"/>
            <a:ext cx="9792000" cy="367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800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1257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1714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21717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0" latinLnBrk="0" hangingPunct="0">
              <a:spcBef>
                <a:spcPct val="20000"/>
              </a:spcBef>
              <a:buClrTx/>
              <a:buSzTx/>
              <a:buFontTx/>
              <a:buAutoNum type="arabicPeriod"/>
              <a:defRPr/>
            </a:pPr>
            <a:r>
              <a:rPr kumimoji="0" lang="ko-KR" altLang="en-US" sz="1200" b="1" dirty="0">
                <a:solidFill>
                  <a:srgbClr val="2121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체" pitchFamily="49" charset="-127"/>
                <a:ea typeface="굴림체" pitchFamily="49" charset="-127"/>
              </a:rPr>
              <a:t>수화인정보를 직접 입력하여 주문을 접수합니다</a:t>
            </a:r>
            <a:endParaRPr kumimoji="0" lang="en-US" altLang="ko-KR" sz="1200" b="1" dirty="0">
              <a:solidFill>
                <a:srgbClr val="21211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굴림체" pitchFamily="49" charset="-127"/>
              <a:ea typeface="굴림체" pitchFamily="49" charset="-127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5BF5C22A-6541-6ED2-F620-7A6A7E367B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060" y="3240530"/>
            <a:ext cx="10881879" cy="836036"/>
          </a:xfrm>
          <a:prstGeom prst="rect">
            <a:avLst/>
          </a:prstGeom>
          <a:ln w="25400">
            <a:solidFill>
              <a:srgbClr val="FFC000"/>
            </a:solidFill>
          </a:ln>
        </p:spPr>
      </p:pic>
      <p:cxnSp>
        <p:nvCxnSpPr>
          <p:cNvPr id="14" name="꺾인 연결선 18">
            <a:extLst>
              <a:ext uri="{FF2B5EF4-FFF2-40B4-BE49-F238E27FC236}">
                <a16:creationId xmlns:a16="http://schemas.microsoft.com/office/drawing/2014/main" id="{CD9A9B73-CCBA-21E6-41F5-F01ACD9C2E0A}"/>
              </a:ext>
            </a:extLst>
          </p:cNvPr>
          <p:cNvCxnSpPr>
            <a:endCxn id="11" idx="0"/>
          </p:cNvCxnSpPr>
          <p:nvPr/>
        </p:nvCxnSpPr>
        <p:spPr bwMode="auto">
          <a:xfrm>
            <a:off x="3470564" y="1112783"/>
            <a:ext cx="2625436" cy="2127747"/>
          </a:xfrm>
          <a:prstGeom prst="bentConnector2">
            <a:avLst/>
          </a:prstGeom>
          <a:solidFill>
            <a:srgbClr val="EF4111"/>
          </a:solidFill>
          <a:ln w="635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3" name="그림 12">
            <a:extLst>
              <a:ext uri="{FF2B5EF4-FFF2-40B4-BE49-F238E27FC236}">
                <a16:creationId xmlns:a16="http://schemas.microsoft.com/office/drawing/2014/main" id="{85CE37FC-D48C-AAFA-78AC-DF5E4B5955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0624" y="952988"/>
            <a:ext cx="1405548" cy="363789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F9D668AE-99A0-5424-30AF-F5BEC59629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0253" y="5196868"/>
            <a:ext cx="3705174" cy="754594"/>
          </a:xfrm>
          <a:prstGeom prst="rect">
            <a:avLst/>
          </a:prstGeom>
          <a:ln w="25400">
            <a:solidFill>
              <a:srgbClr val="FFC000"/>
            </a:solidFill>
          </a:ln>
        </p:spPr>
      </p:pic>
      <p:cxnSp>
        <p:nvCxnSpPr>
          <p:cNvPr id="21" name="꺾인 연결선 18">
            <a:extLst>
              <a:ext uri="{FF2B5EF4-FFF2-40B4-BE49-F238E27FC236}">
                <a16:creationId xmlns:a16="http://schemas.microsoft.com/office/drawing/2014/main" id="{2237ECE7-1734-F1E1-BD7B-F40E6EB9CCB5}"/>
              </a:ext>
            </a:extLst>
          </p:cNvPr>
          <p:cNvCxnSpPr>
            <a:endCxn id="20" idx="0"/>
          </p:cNvCxnSpPr>
          <p:nvPr/>
        </p:nvCxnSpPr>
        <p:spPr bwMode="auto">
          <a:xfrm rot="10800000" flipV="1">
            <a:off x="5142840" y="4568714"/>
            <a:ext cx="904942" cy="628154"/>
          </a:xfrm>
          <a:prstGeom prst="bentConnector2">
            <a:avLst/>
          </a:prstGeom>
          <a:solidFill>
            <a:srgbClr val="EF4111"/>
          </a:solidFill>
          <a:ln w="635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8" name="Picture 4">
            <a:extLst>
              <a:ext uri="{FF2B5EF4-FFF2-40B4-BE49-F238E27FC236}">
                <a16:creationId xmlns:a16="http://schemas.microsoft.com/office/drawing/2014/main" id="{5987DE13-C9D9-2633-2187-3D9E7E68E9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87483" y="4190906"/>
            <a:ext cx="1135207" cy="683441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</p:spPr>
      </p:pic>
      <p:sp>
        <p:nvSpPr>
          <p:cNvPr id="25" name="타원 24">
            <a:extLst>
              <a:ext uri="{FF2B5EF4-FFF2-40B4-BE49-F238E27FC236}">
                <a16:creationId xmlns:a16="http://schemas.microsoft.com/office/drawing/2014/main" id="{28A8FCE5-4997-9FC1-8BDD-8E96AAF5D69C}"/>
              </a:ext>
            </a:extLst>
          </p:cNvPr>
          <p:cNvSpPr/>
          <p:nvPr/>
        </p:nvSpPr>
        <p:spPr>
          <a:xfrm>
            <a:off x="4010642" y="5553809"/>
            <a:ext cx="345090" cy="34509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1A1DD8D-C05C-1F60-B272-68B1926815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50400" y="2766112"/>
            <a:ext cx="4286539" cy="408453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3917975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3549D-AD25-0807-BDFD-2679AE6EE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">
            <a:extLst>
              <a:ext uri="{FF2B5EF4-FFF2-40B4-BE49-F238E27FC236}">
                <a16:creationId xmlns:a16="http://schemas.microsoft.com/office/drawing/2014/main" id="{FA2D8C28-B956-77AB-6359-E4CD9E773D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473200" y="152400"/>
            <a:ext cx="5126856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defRPr/>
            </a:pPr>
            <a:r>
              <a:rPr lang="ko-KR" altLang="en-US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주문등록</a:t>
            </a:r>
            <a:r>
              <a:rPr lang="en-US" altLang="ko-KR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lang="ko-KR" altLang="en-US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개별접수</a:t>
            </a:r>
            <a:r>
              <a:rPr lang="en-US" altLang="ko-KR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endParaRPr lang="ko-KR" altLang="en-US" sz="2000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8" name="Rectangle 2058">
            <a:extLst>
              <a:ext uri="{FF2B5EF4-FFF2-40B4-BE49-F238E27FC236}">
                <a16:creationId xmlns:a16="http://schemas.microsoft.com/office/drawing/2014/main" id="{EA2CE906-4A72-6456-D846-AE6B8937D0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0000" y="540000"/>
            <a:ext cx="9792000" cy="367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800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1257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1714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21717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0" latinLnBrk="0" hangingPunct="0">
              <a:spcBef>
                <a:spcPct val="20000"/>
              </a:spcBef>
              <a:buClrTx/>
              <a:buSzTx/>
              <a:buFontTx/>
              <a:buAutoNum type="arabicPeriod"/>
              <a:defRPr/>
            </a:pPr>
            <a:r>
              <a:rPr kumimoji="0" lang="ko-KR" altLang="en-US" sz="1200" b="1" dirty="0">
                <a:solidFill>
                  <a:srgbClr val="2121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체" pitchFamily="49" charset="-127"/>
                <a:ea typeface="굴림체" pitchFamily="49" charset="-127"/>
              </a:rPr>
              <a:t>수화인정보를 직접 입력하여 주문을 접수합니다</a:t>
            </a:r>
            <a:endParaRPr kumimoji="0" lang="en-US" altLang="ko-KR" sz="1200" b="1" dirty="0">
              <a:solidFill>
                <a:srgbClr val="21211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굴림체" pitchFamily="49" charset="-127"/>
              <a:ea typeface="굴림체" pitchFamily="49" charset="-127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380" y="1063099"/>
            <a:ext cx="11403016" cy="105742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29842" y="2684477"/>
            <a:ext cx="50802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A4 = </a:t>
            </a:r>
            <a:r>
              <a:rPr lang="ko-KR" altLang="en-US" dirty="0" smtClean="0"/>
              <a:t>기존 레이저 시트지 </a:t>
            </a:r>
            <a:r>
              <a:rPr lang="en-US" altLang="ko-KR" dirty="0" smtClean="0"/>
              <a:t>(A4</a:t>
            </a:r>
            <a:r>
              <a:rPr lang="ko-KR" altLang="en-US" dirty="0" smtClean="0"/>
              <a:t>용지 크기의 송장</a:t>
            </a:r>
            <a:r>
              <a:rPr lang="en-US" altLang="ko-KR" dirty="0" smtClean="0"/>
              <a:t>)</a:t>
            </a:r>
          </a:p>
          <a:p>
            <a:endParaRPr lang="en-US" altLang="ko-KR" dirty="0"/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3200" y="3607807"/>
            <a:ext cx="3149134" cy="2561898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0079" y="3557049"/>
            <a:ext cx="5313028" cy="26634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239861" y="4328719"/>
            <a:ext cx="14260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E-Type </a:t>
            </a:r>
            <a:r>
              <a:rPr lang="ko-KR" altLang="en-US" dirty="0" smtClean="0"/>
              <a:t>송장</a:t>
            </a:r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6600056" y="4328719"/>
            <a:ext cx="1472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D-Type </a:t>
            </a:r>
            <a:r>
              <a:rPr lang="ko-KR" altLang="en-US" dirty="0" smtClean="0"/>
              <a:t>송장</a:t>
            </a:r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982263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8B2BD7-EA8A-50BB-8581-60A44A566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050">
            <a:extLst>
              <a:ext uri="{FF2B5EF4-FFF2-40B4-BE49-F238E27FC236}">
                <a16:creationId xmlns:a16="http://schemas.microsoft.com/office/drawing/2014/main" id="{57421E53-2065-6E08-BADA-8CD524D77A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559496" y="2895600"/>
            <a:ext cx="9145016" cy="1143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>
              <a:defRPr/>
            </a:pPr>
            <a:r>
              <a:rPr lang="en-US" altLang="ko-KR" sz="4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4. </a:t>
            </a:r>
            <a:r>
              <a:rPr lang="ko-KR" altLang="en-US" sz="4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운송장출력</a:t>
            </a:r>
          </a:p>
        </p:txBody>
      </p:sp>
    </p:spTree>
    <p:extLst>
      <p:ext uri="{BB962C8B-B14F-4D97-AF65-F5344CB8AC3E}">
        <p14:creationId xmlns:p14="http://schemas.microsoft.com/office/powerpoint/2010/main" val="4152371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050"/>
          <p:cNvSpPr>
            <a:spLocks noGrp="1" noChangeArrowheads="1"/>
          </p:cNvSpPr>
          <p:nvPr>
            <p:ph type="title"/>
          </p:nvPr>
        </p:nvSpPr>
        <p:spPr bwMode="auto">
          <a:xfrm>
            <a:off x="1559496" y="2895600"/>
            <a:ext cx="9145016" cy="1143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>
              <a:defRPr/>
            </a:pPr>
            <a:r>
              <a:rPr lang="en-US" altLang="ko-KR" sz="4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1. </a:t>
            </a:r>
            <a:r>
              <a:rPr lang="ko-KR" altLang="en-US" sz="4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프로그램 설치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799379-C7C3-C2CF-790B-4D5B548C4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102" name="그림 260101">
            <a:extLst>
              <a:ext uri="{FF2B5EF4-FFF2-40B4-BE49-F238E27FC236}">
                <a16:creationId xmlns:a16="http://schemas.microsoft.com/office/drawing/2014/main" id="{E2FD014C-EAF8-DE45-77EA-A1A8179EC4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0000" y="932400"/>
            <a:ext cx="5911200" cy="2933525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9" name="Rectangle 4">
            <a:extLst>
              <a:ext uri="{FF2B5EF4-FFF2-40B4-BE49-F238E27FC236}">
                <a16:creationId xmlns:a16="http://schemas.microsoft.com/office/drawing/2014/main" id="{1647045B-1598-9E49-48B4-BD74726644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473200" y="152400"/>
            <a:ext cx="5126856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defRPr/>
            </a:pPr>
            <a:r>
              <a:rPr lang="ko-KR" altLang="en-US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운송장출력</a:t>
            </a:r>
          </a:p>
        </p:txBody>
      </p:sp>
      <p:sp>
        <p:nvSpPr>
          <p:cNvPr id="28" name="Rectangle 2058">
            <a:extLst>
              <a:ext uri="{FF2B5EF4-FFF2-40B4-BE49-F238E27FC236}">
                <a16:creationId xmlns:a16="http://schemas.microsoft.com/office/drawing/2014/main" id="{581DEBB6-8A8A-8156-A870-3331773025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0000" y="540000"/>
            <a:ext cx="9792000" cy="367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800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1257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1714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21717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0" latinLnBrk="0" hangingPunct="0">
              <a:spcBef>
                <a:spcPct val="20000"/>
              </a:spcBef>
              <a:buClrTx/>
              <a:buSzTx/>
              <a:buFontTx/>
              <a:buAutoNum type="arabicPeriod"/>
              <a:defRPr/>
            </a:pPr>
            <a:r>
              <a:rPr kumimoji="0" lang="ko-KR" altLang="en-US" sz="1200" b="1" dirty="0">
                <a:solidFill>
                  <a:srgbClr val="2121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체" pitchFamily="49" charset="-127"/>
                <a:ea typeface="굴림체" pitchFamily="49" charset="-127"/>
              </a:rPr>
              <a:t>엑셀파일로 접수한 주문 또는 개별접수 후 출력한 운송장을 출력합니다</a:t>
            </a:r>
            <a:endParaRPr kumimoji="0" lang="en-US" altLang="ko-KR" sz="1200" b="1" dirty="0">
              <a:solidFill>
                <a:srgbClr val="21211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0" name="Text Box 6">
            <a:extLst>
              <a:ext uri="{FF2B5EF4-FFF2-40B4-BE49-F238E27FC236}">
                <a16:creationId xmlns:a16="http://schemas.microsoft.com/office/drawing/2014/main" id="{42926B63-457F-09E9-1AD0-70B7D0110D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0400" y="910800"/>
            <a:ext cx="423542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28600" indent="-228600" algn="l" eaLnBrk="0" fontAlgn="ctr" latinLnBrk="0" hangingPunct="0">
              <a:buClrTx/>
              <a:buSzTx/>
              <a:buAutoNum type="arabicPeriod"/>
              <a:defRPr/>
            </a:pP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출력할 운송장을 선택한 다음 </a:t>
            </a:r>
            <a:r>
              <a:rPr kumimoji="0" lang="en-US" altLang="ko-KR" sz="1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“</a:t>
            </a: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운송장출력</a:t>
            </a:r>
            <a:r>
              <a:rPr kumimoji="0" lang="en-US" altLang="ko-KR" sz="1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”</a:t>
            </a: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 버튼을 눌러 전산송장을 출력합니다</a:t>
            </a:r>
            <a:endParaRPr kumimoji="0" lang="en-US" altLang="ko-KR" sz="1200" b="1" dirty="0">
              <a:effectLst>
                <a:outerShdw blurRad="38100" dist="38100" dir="2700000" algn="tl">
                  <a:srgbClr val="C0C0C0"/>
                </a:outerShdw>
              </a:effectLst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228600" indent="-228600" algn="l" eaLnBrk="0" fontAlgn="ctr" latinLnBrk="0" hangingPunct="0">
              <a:buClrTx/>
              <a:buSzTx/>
              <a:buAutoNum type="arabicPeriod"/>
              <a:defRPr/>
            </a:pP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전산송장이 출력된 송장정보는 </a:t>
            </a:r>
            <a:r>
              <a:rPr kumimoji="0" lang="en-US" altLang="ko-KR" sz="1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“</a:t>
            </a:r>
            <a:r>
              <a:rPr kumimoji="0" lang="ko-KR" altLang="en-US" sz="12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재출력</a:t>
            </a:r>
            <a:r>
              <a:rPr kumimoji="0" lang="en-US" altLang="ko-KR" sz="1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”</a:t>
            </a: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에서 조회됩니다</a:t>
            </a:r>
            <a:endParaRPr kumimoji="0" lang="en-US" altLang="ko-KR" sz="1200" b="1" dirty="0">
              <a:effectLst>
                <a:outerShdw blurRad="38100" dist="38100" dir="2700000" algn="tl">
                  <a:srgbClr val="C0C0C0"/>
                </a:outerShdw>
              </a:effectLst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228600" indent="-228600" algn="l" eaLnBrk="0" fontAlgn="ctr" latinLnBrk="0" hangingPunct="0">
              <a:buClrTx/>
              <a:buSzTx/>
              <a:buAutoNum type="arabicPeriod"/>
              <a:defRPr/>
            </a:pPr>
            <a:r>
              <a:rPr kumimoji="0" lang="en-US" altLang="ko-KR" sz="1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“</a:t>
            </a:r>
            <a:r>
              <a:rPr kumimoji="0" lang="ko-KR" altLang="en-US" sz="12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재출력</a:t>
            </a:r>
            <a:r>
              <a:rPr kumimoji="0" lang="en-US" altLang="ko-KR" sz="1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”</a:t>
            </a: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에 조회된 운송장을 출력하면 새로운 송장번호가 </a:t>
            </a:r>
            <a:r>
              <a:rPr kumimoji="0" lang="ko-KR" altLang="en-US" sz="12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채번되어</a:t>
            </a: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 출력됩니다</a:t>
            </a:r>
            <a:endParaRPr kumimoji="0" lang="en-US" altLang="ko-KR" sz="1200" b="1" dirty="0">
              <a:effectLst>
                <a:outerShdw blurRad="38100" dist="38100" dir="2700000" algn="tl">
                  <a:srgbClr val="C0C0C0"/>
                </a:outerShdw>
              </a:effectLst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228600" indent="-228600" algn="l" eaLnBrk="0" fontAlgn="ctr" latinLnBrk="0" hangingPunct="0">
              <a:buClrTx/>
              <a:buSzTx/>
              <a:buFont typeface="Arial" charset="0"/>
              <a:buChar char="•"/>
              <a:defRPr/>
            </a:pPr>
            <a:r>
              <a:rPr kumimoji="0" lang="ko-KR" altLang="en-US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변환차수</a:t>
            </a:r>
            <a:r>
              <a:rPr kumimoji="0" lang="en-US" altLang="ko-KR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:  </a:t>
            </a:r>
            <a:r>
              <a:rPr kumimoji="0" lang="ko-KR" altLang="en-US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파일접수로 등록한 순서를 표시합니다</a:t>
            </a:r>
            <a:r>
              <a:rPr kumimoji="0" lang="en-US" altLang="ko-KR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 marL="228600" indent="-228600" algn="l" eaLnBrk="0" fontAlgn="ctr" latinLnBrk="0" hangingPunct="0">
              <a:buClrTx/>
              <a:buSzTx/>
              <a:buFont typeface="Arial" charset="0"/>
              <a:buChar char="•"/>
              <a:defRPr/>
            </a:pPr>
            <a:r>
              <a:rPr kumimoji="0" lang="ko-KR" altLang="en-US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좌</a:t>
            </a:r>
            <a:r>
              <a:rPr kumimoji="0" lang="en-US" altLang="ko-KR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,</a:t>
            </a:r>
            <a:r>
              <a:rPr kumimoji="0" lang="ko-KR" altLang="en-US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 상 값을 입력하여 운송장 인쇄위치를 전체적으로 조종합니다</a:t>
            </a:r>
            <a:endParaRPr kumimoji="0" lang="en-US" altLang="ko-KR" sz="12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228600" indent="-228600" algn="l" eaLnBrk="0" fontAlgn="ctr" latinLnBrk="0" hangingPunct="0">
              <a:buClrTx/>
              <a:buSzTx/>
              <a:buFont typeface="Arial" charset="0"/>
              <a:buChar char="•"/>
              <a:defRPr/>
            </a:pPr>
            <a:r>
              <a:rPr kumimoji="0" lang="ko-KR" altLang="en-US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처리되지 않은 오류내역이 있을 경우 오류수정 화면으로 이동합니다</a:t>
            </a:r>
            <a:endParaRPr kumimoji="0" lang="en-US" altLang="ko-KR" sz="12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31" name="Picture 4">
            <a:extLst>
              <a:ext uri="{FF2B5EF4-FFF2-40B4-BE49-F238E27FC236}">
                <a16:creationId xmlns:a16="http://schemas.microsoft.com/office/drawing/2014/main" id="{A55C5E31-CA13-F7FC-AEE2-00A6E20DF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25870" y="1880049"/>
            <a:ext cx="666750" cy="1038225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</p:spPr>
      </p:pic>
      <p:pic>
        <p:nvPicPr>
          <p:cNvPr id="260098" name="Picture 5">
            <a:extLst>
              <a:ext uri="{FF2B5EF4-FFF2-40B4-BE49-F238E27FC236}">
                <a16:creationId xmlns:a16="http://schemas.microsoft.com/office/drawing/2014/main" id="{5D9681E6-C308-158B-3BC7-37C0D4E752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26440" y="2816851"/>
            <a:ext cx="1428760" cy="804545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</p:spPr>
      </p:pic>
      <p:cxnSp>
        <p:nvCxnSpPr>
          <p:cNvPr id="260099" name="꺾인 연결선 18">
            <a:extLst>
              <a:ext uri="{FF2B5EF4-FFF2-40B4-BE49-F238E27FC236}">
                <a16:creationId xmlns:a16="http://schemas.microsoft.com/office/drawing/2014/main" id="{AC6E4E59-353B-3CFC-3A6B-F09EB0AAC07D}"/>
              </a:ext>
            </a:extLst>
          </p:cNvPr>
          <p:cNvCxnSpPr>
            <a:cxnSpLocks/>
            <a:stCxn id="31" idx="2"/>
            <a:endCxn id="260098" idx="1"/>
          </p:cNvCxnSpPr>
          <p:nvPr/>
        </p:nvCxnSpPr>
        <p:spPr bwMode="auto">
          <a:xfrm rot="16200000" flipH="1">
            <a:off x="2292417" y="2685101"/>
            <a:ext cx="300850" cy="767195"/>
          </a:xfrm>
          <a:prstGeom prst="bentConnector2">
            <a:avLst/>
          </a:prstGeom>
          <a:solidFill>
            <a:srgbClr val="EF4111"/>
          </a:solidFill>
          <a:ln w="635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60100" name="Picture 6">
            <a:extLst>
              <a:ext uri="{FF2B5EF4-FFF2-40B4-BE49-F238E27FC236}">
                <a16:creationId xmlns:a16="http://schemas.microsoft.com/office/drawing/2014/main" id="{D03E5636-C39B-1361-6A40-34BA8C9F9B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37707" y="895221"/>
            <a:ext cx="1154913" cy="662028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378324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3549D-AD25-0807-BDFD-2679AE6EE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58">
            <a:extLst>
              <a:ext uri="{FF2B5EF4-FFF2-40B4-BE49-F238E27FC236}">
                <a16:creationId xmlns:a16="http://schemas.microsoft.com/office/drawing/2014/main" id="{EA2CE906-4A72-6456-D846-AE6B8937D0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0000" y="540000"/>
            <a:ext cx="9792000" cy="367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800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1257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1714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21717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0" latinLnBrk="0" hangingPunct="0">
              <a:spcBef>
                <a:spcPct val="20000"/>
              </a:spcBef>
              <a:buClrTx/>
              <a:buSzTx/>
              <a:buFontTx/>
              <a:buAutoNum type="arabicPeriod"/>
              <a:defRPr/>
            </a:pPr>
            <a:r>
              <a:rPr kumimoji="0" lang="ko-KR" altLang="en-US" sz="1200" b="1" dirty="0">
                <a:solidFill>
                  <a:srgbClr val="2121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굴림체" pitchFamily="49" charset="-127"/>
                <a:ea typeface="굴림체" pitchFamily="49" charset="-127"/>
              </a:rPr>
              <a:t>수화인정보를 직접 입력하여 주문을 접수합니다</a:t>
            </a:r>
            <a:endParaRPr kumimoji="0" lang="en-US" altLang="ko-KR" sz="1200" b="1" dirty="0">
              <a:solidFill>
                <a:srgbClr val="21211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굴림체" pitchFamily="49" charset="-127"/>
              <a:ea typeface="굴림체" pitchFamily="49" charset="-127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380" y="1063099"/>
            <a:ext cx="11403016" cy="105742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29842" y="2684477"/>
            <a:ext cx="50802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A4 = </a:t>
            </a:r>
            <a:r>
              <a:rPr lang="ko-KR" altLang="en-US" dirty="0" smtClean="0"/>
              <a:t>기존 레이저 시트지 </a:t>
            </a:r>
            <a:r>
              <a:rPr lang="en-US" altLang="ko-KR" dirty="0" smtClean="0"/>
              <a:t>(A4</a:t>
            </a:r>
            <a:r>
              <a:rPr lang="ko-KR" altLang="en-US" dirty="0" smtClean="0"/>
              <a:t>용지 크기의 송장</a:t>
            </a:r>
            <a:r>
              <a:rPr lang="en-US" altLang="ko-KR" dirty="0" smtClean="0"/>
              <a:t>)</a:t>
            </a:r>
          </a:p>
          <a:p>
            <a:endParaRPr lang="en-US" altLang="ko-KR" dirty="0"/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3200" y="3607807"/>
            <a:ext cx="3149134" cy="2561898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0079" y="3557049"/>
            <a:ext cx="5313028" cy="26634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239861" y="4328719"/>
            <a:ext cx="14260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E-Type </a:t>
            </a:r>
            <a:r>
              <a:rPr lang="ko-KR" altLang="en-US" dirty="0" smtClean="0"/>
              <a:t>송장</a:t>
            </a:r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6600056" y="4328719"/>
            <a:ext cx="1472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D-Type </a:t>
            </a:r>
            <a:r>
              <a:rPr lang="ko-KR" altLang="en-US" dirty="0" smtClean="0"/>
              <a:t>송장</a:t>
            </a:r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1647045B-1598-9E49-48B4-BD74726644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4598" y="153798"/>
            <a:ext cx="5126856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ko-KR" altLang="en-US" sz="2000" b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운송장출력</a:t>
            </a:r>
            <a:endParaRPr lang="ko-KR" altLang="en-US" sz="2000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025357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47052-70A7-4E76-AC7B-C045BB3DC6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그림 22">
            <a:extLst>
              <a:ext uri="{FF2B5EF4-FFF2-40B4-BE49-F238E27FC236}">
                <a16:creationId xmlns:a16="http://schemas.microsoft.com/office/drawing/2014/main" id="{38FF46AF-8595-F342-BA7C-CAA4498A7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0000" y="933717"/>
            <a:ext cx="6615832" cy="3316165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9" name="Rectangle 4">
            <a:extLst>
              <a:ext uri="{FF2B5EF4-FFF2-40B4-BE49-F238E27FC236}">
                <a16:creationId xmlns:a16="http://schemas.microsoft.com/office/drawing/2014/main" id="{A3DC5396-AA61-653E-03BB-56BDB57149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473200" y="152400"/>
            <a:ext cx="5126856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defRPr/>
            </a:pPr>
            <a:r>
              <a:rPr lang="ko-KR" altLang="en-US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송장출력현황</a:t>
            </a:r>
          </a:p>
        </p:txBody>
      </p:sp>
      <p:sp>
        <p:nvSpPr>
          <p:cNvPr id="28" name="Rectangle 2058">
            <a:extLst>
              <a:ext uri="{FF2B5EF4-FFF2-40B4-BE49-F238E27FC236}">
                <a16:creationId xmlns:a16="http://schemas.microsoft.com/office/drawing/2014/main" id="{797E3A84-24D3-A567-58A4-B716C65D19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0000" y="540000"/>
            <a:ext cx="9792000" cy="367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800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1257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1714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21717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0" latinLnBrk="0" hangingPunct="0">
              <a:spcBef>
                <a:spcPct val="20000"/>
              </a:spcBef>
              <a:buFontTx/>
              <a:buAutoNum type="arabicPeriod"/>
              <a:defRPr/>
            </a:pP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조회기간의 사업장 별 거래처별 주문수량 및 출력현황을 </a:t>
            </a:r>
            <a:r>
              <a:rPr kumimoji="0" lang="en-US" altLang="ko-KR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요약</a:t>
            </a:r>
            <a:r>
              <a:rPr kumimoji="0" lang="en-US" altLang="ko-KR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,</a:t>
            </a: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세부</a:t>
            </a:r>
            <a:r>
              <a:rPr kumimoji="0" lang="en-US" altLang="ko-KR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) </a:t>
            </a: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로 조회합니다</a:t>
            </a:r>
            <a:endParaRPr kumimoji="0" lang="en-US" altLang="ko-KR" sz="1200" b="1" dirty="0">
              <a:solidFill>
                <a:srgbClr val="21211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0" name="Text Box 6">
            <a:extLst>
              <a:ext uri="{FF2B5EF4-FFF2-40B4-BE49-F238E27FC236}">
                <a16:creationId xmlns:a16="http://schemas.microsoft.com/office/drawing/2014/main" id="{F6936706-D720-E51A-472A-4D8913FBE2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19327" y="905617"/>
            <a:ext cx="3452237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28600" indent="-228600" eaLnBrk="0" fontAlgn="ctr" latinLnBrk="0" hangingPunct="0">
              <a:buFontTx/>
              <a:buAutoNum type="arabicPeriod"/>
              <a:defRPr/>
            </a:pP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요약</a:t>
            </a:r>
            <a:r>
              <a:rPr kumimoji="0" lang="en-US" altLang="ko-KR" sz="1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: </a:t>
            </a: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조회기간의 변환차수별 주문수량 및 출력수량의 합계를 조회합니다</a:t>
            </a:r>
            <a:endParaRPr kumimoji="0" lang="en-US" altLang="ko-KR" sz="1200" b="1" dirty="0">
              <a:effectLst>
                <a:outerShdw blurRad="38100" dist="38100" dir="2700000" algn="tl">
                  <a:srgbClr val="C0C0C0"/>
                </a:outerShdw>
              </a:effectLst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228600" indent="-228600" eaLnBrk="0" fontAlgn="ctr" latinLnBrk="0" hangingPunct="0">
              <a:buFontTx/>
              <a:buAutoNum type="arabicPeriod"/>
              <a:defRPr/>
            </a:pPr>
            <a:r>
              <a:rPr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세부</a:t>
            </a:r>
            <a:r>
              <a:rPr lang="en-US" altLang="ko-KR" sz="1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: </a:t>
            </a:r>
            <a:r>
              <a:rPr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조회기간의 운송장 별 주문상태를 조회합니다</a:t>
            </a:r>
            <a:endParaRPr kumimoji="0" lang="en-US" altLang="ko-KR" sz="1200" b="1" dirty="0">
              <a:effectLst>
                <a:outerShdw blurRad="38100" dist="38100" dir="2700000" algn="tl">
                  <a:srgbClr val="C0C0C0"/>
                </a:outerShdw>
              </a:effectLst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228600" indent="-228600" eaLnBrk="0" fontAlgn="ctr" latinLnBrk="0" hangingPunct="0">
              <a:buFontTx/>
              <a:buAutoNum type="arabicPeriod"/>
              <a:defRPr/>
            </a:pPr>
            <a:endParaRPr kumimoji="0" lang="en-US" altLang="ko-KR" sz="1200" b="1" dirty="0">
              <a:effectLst>
                <a:outerShdw blurRad="38100" dist="38100" dir="2700000" algn="tl">
                  <a:srgbClr val="C0C0C0"/>
                </a:outerShdw>
              </a:effectLst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26" name="그림 25">
            <a:extLst>
              <a:ext uri="{FF2B5EF4-FFF2-40B4-BE49-F238E27FC236}">
                <a16:creationId xmlns:a16="http://schemas.microsoft.com/office/drawing/2014/main" id="{7E989264-2CA3-BB2A-0F12-69D0957D69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9613" y="2786843"/>
            <a:ext cx="6615832" cy="3339256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11138961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5AA790-D509-0281-D8EB-28E3DA999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050">
            <a:extLst>
              <a:ext uri="{FF2B5EF4-FFF2-40B4-BE49-F238E27FC236}">
                <a16:creationId xmlns:a16="http://schemas.microsoft.com/office/drawing/2014/main" id="{B0F724F8-49BE-AFD0-B2B4-BB9FFE390E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559496" y="2895600"/>
            <a:ext cx="9145016" cy="1143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>
              <a:defRPr/>
            </a:pPr>
            <a:r>
              <a:rPr lang="en-US" altLang="ko-KR" sz="4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5. </a:t>
            </a:r>
            <a:r>
              <a:rPr lang="ko-KR" altLang="en-US" sz="4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화물추적</a:t>
            </a:r>
          </a:p>
        </p:txBody>
      </p:sp>
    </p:spTree>
    <p:extLst>
      <p:ext uri="{BB962C8B-B14F-4D97-AF65-F5344CB8AC3E}">
        <p14:creationId xmlns:p14="http://schemas.microsoft.com/office/powerpoint/2010/main" val="18698161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72D89E-53B3-7374-4C4F-DA6DAB4FA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D00D472-494A-0F61-3AF7-02C3827E32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0000" y="932400"/>
            <a:ext cx="7509055" cy="3726439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9" name="Rectangle 4">
            <a:extLst>
              <a:ext uri="{FF2B5EF4-FFF2-40B4-BE49-F238E27FC236}">
                <a16:creationId xmlns:a16="http://schemas.microsoft.com/office/drawing/2014/main" id="{9435ADE4-CA6D-6481-820D-65DC74443B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473200" y="152400"/>
            <a:ext cx="5126856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defRPr/>
            </a:pPr>
            <a:r>
              <a:rPr lang="ko-KR" altLang="en-US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송장번호검색</a:t>
            </a:r>
          </a:p>
        </p:txBody>
      </p:sp>
      <p:sp>
        <p:nvSpPr>
          <p:cNvPr id="28" name="Rectangle 2058">
            <a:extLst>
              <a:ext uri="{FF2B5EF4-FFF2-40B4-BE49-F238E27FC236}">
                <a16:creationId xmlns:a16="http://schemas.microsoft.com/office/drawing/2014/main" id="{BE7EA8EE-1629-B3AD-D7D8-803D36599B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0000" y="540000"/>
            <a:ext cx="9792000" cy="367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800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1257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1714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21717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0" latinLnBrk="0" hangingPunct="0">
              <a:spcBef>
                <a:spcPct val="20000"/>
              </a:spcBef>
              <a:buFontTx/>
              <a:buAutoNum type="arabicPeriod"/>
              <a:defRPr/>
            </a:pP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송장번호를 입력하여 화물추적 정보를 표시합니다</a:t>
            </a:r>
            <a:endParaRPr kumimoji="0" lang="en-US" altLang="ko-KR" sz="1200" b="1" dirty="0">
              <a:solidFill>
                <a:srgbClr val="21211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굴림체" pitchFamily="49" charset="-127"/>
              <a:ea typeface="굴림체" pitchFamily="49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D5403FE1-3C0A-1600-57D1-D7C266B3F4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0945" y="997200"/>
            <a:ext cx="2366427" cy="369076"/>
          </a:xfrm>
          <a:prstGeom prst="rect">
            <a:avLst/>
          </a:prstGeom>
          <a:ln w="38100">
            <a:solidFill>
              <a:srgbClr val="CC3300"/>
            </a:solidFill>
            <a:prstDash val="sysDash"/>
          </a:ln>
        </p:spPr>
      </p:pic>
    </p:spTree>
    <p:extLst>
      <p:ext uri="{BB962C8B-B14F-4D97-AF65-F5344CB8AC3E}">
        <p14:creationId xmlns:p14="http://schemas.microsoft.com/office/powerpoint/2010/main" val="6651926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36AB9F-4629-69FD-1C3D-9DD4453D4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2C8CD770-BB16-CC27-6081-82B87DAB2D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999" y="932400"/>
            <a:ext cx="7509055" cy="3726439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9" name="Rectangle 4">
            <a:extLst>
              <a:ext uri="{FF2B5EF4-FFF2-40B4-BE49-F238E27FC236}">
                <a16:creationId xmlns:a16="http://schemas.microsoft.com/office/drawing/2014/main" id="{F19F4B2D-1F52-1604-E0EA-6C2C650BBB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473200" y="152400"/>
            <a:ext cx="5126856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defRPr/>
            </a:pPr>
            <a:r>
              <a:rPr lang="ko-KR" altLang="en-US" sz="2000" b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다중검색</a:t>
            </a:r>
            <a:endParaRPr lang="ko-KR" altLang="en-US" sz="2000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8" name="Rectangle 2058">
            <a:extLst>
              <a:ext uri="{FF2B5EF4-FFF2-40B4-BE49-F238E27FC236}">
                <a16:creationId xmlns:a16="http://schemas.microsoft.com/office/drawing/2014/main" id="{930DFAA6-7AD4-D02D-8EE3-3270290262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0000" y="540000"/>
            <a:ext cx="9792000" cy="367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800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1257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1714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21717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0" latinLnBrk="0" hangingPunct="0">
              <a:spcBef>
                <a:spcPct val="20000"/>
              </a:spcBef>
              <a:buFontTx/>
              <a:buAutoNum type="arabicPeriod"/>
              <a:defRPr/>
            </a:pP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접수일자를 기준으로 다양한 조회조건으로 송장정보를 </a:t>
            </a:r>
            <a:r>
              <a:rPr kumimoji="0" lang="en-US" altLang="ko-KR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요약</a:t>
            </a:r>
            <a:r>
              <a:rPr kumimoji="0" lang="en-US" altLang="ko-KR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,</a:t>
            </a: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세부</a:t>
            </a:r>
            <a:r>
              <a:rPr kumimoji="0" lang="en-US" altLang="ko-KR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) </a:t>
            </a: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로 조회합니다</a:t>
            </a:r>
            <a:endParaRPr kumimoji="0" lang="en-US" altLang="ko-KR" sz="1200" b="1" dirty="0">
              <a:solidFill>
                <a:srgbClr val="21211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33336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CBFB2-C6A8-6625-CD89-21DCD4134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050">
            <a:extLst>
              <a:ext uri="{FF2B5EF4-FFF2-40B4-BE49-F238E27FC236}">
                <a16:creationId xmlns:a16="http://schemas.microsoft.com/office/drawing/2014/main" id="{98EE7C6D-4A2B-D002-8CD2-D4B03A08AD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559496" y="2895600"/>
            <a:ext cx="9145016" cy="1143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>
              <a:defRPr/>
            </a:pPr>
            <a:r>
              <a:rPr lang="en-US" altLang="ko-KR" sz="4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6. </a:t>
            </a:r>
            <a:r>
              <a:rPr lang="ko-KR" altLang="en-US" sz="4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운영관리</a:t>
            </a:r>
          </a:p>
        </p:txBody>
      </p:sp>
    </p:spTree>
    <p:extLst>
      <p:ext uri="{BB962C8B-B14F-4D97-AF65-F5344CB8AC3E}">
        <p14:creationId xmlns:p14="http://schemas.microsoft.com/office/powerpoint/2010/main" val="30171835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B0753-3349-903B-A02B-D4DCB2512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80B316C3-100D-B234-6953-41DD26174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999" y="932400"/>
            <a:ext cx="7509055" cy="3726439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9" name="Rectangle 4">
            <a:extLst>
              <a:ext uri="{FF2B5EF4-FFF2-40B4-BE49-F238E27FC236}">
                <a16:creationId xmlns:a16="http://schemas.microsoft.com/office/drawing/2014/main" id="{5FEAAD5D-FCC5-04B2-2169-05DE30F179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473200" y="152400"/>
            <a:ext cx="5126856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defRPr/>
            </a:pPr>
            <a:r>
              <a:rPr lang="ko-KR" altLang="en-US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거래처</a:t>
            </a:r>
            <a:r>
              <a:rPr lang="en-US" altLang="ko-KR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lang="ko-KR" altLang="en-US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집배현황</a:t>
            </a:r>
            <a:r>
              <a:rPr lang="en-US" altLang="ko-KR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endParaRPr lang="ko-KR" altLang="en-US" sz="2000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8" name="Rectangle 2058">
            <a:extLst>
              <a:ext uri="{FF2B5EF4-FFF2-40B4-BE49-F238E27FC236}">
                <a16:creationId xmlns:a16="http://schemas.microsoft.com/office/drawing/2014/main" id="{B59E9E54-A8DF-2A63-E779-304A0C05D6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0000" y="540000"/>
            <a:ext cx="9792000" cy="367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800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1257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1714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21717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0" latinLnBrk="0" hangingPunct="0">
              <a:spcBef>
                <a:spcPct val="20000"/>
              </a:spcBef>
              <a:buFontTx/>
              <a:buAutoNum type="arabicPeriod"/>
              <a:defRPr/>
            </a:pP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조회기간</a:t>
            </a:r>
            <a:r>
              <a:rPr kumimoji="0" lang="en-US" altLang="ko-KR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기준으로 집하</a:t>
            </a:r>
            <a:r>
              <a:rPr kumimoji="0" lang="en-US" altLang="ko-KR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배송현황을 </a:t>
            </a:r>
            <a:r>
              <a:rPr kumimoji="0" lang="en-US" altLang="ko-KR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요약</a:t>
            </a:r>
            <a:r>
              <a:rPr kumimoji="0" lang="en-US" altLang="ko-KR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세부</a:t>
            </a:r>
            <a:r>
              <a:rPr kumimoji="0" lang="en-US" altLang="ko-KR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) </a:t>
            </a:r>
            <a:r>
              <a:rPr kumimoji="0" lang="ko-KR" altLang="en-US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로 조회합니다</a:t>
            </a:r>
            <a:endParaRPr kumimoji="0" lang="en-US" altLang="ko-KR" sz="1200" b="1" dirty="0">
              <a:solidFill>
                <a:srgbClr val="21211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2929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5DB1253E-F683-CBDA-A5F0-666C9044EC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256" y="1700808"/>
            <a:ext cx="9475972" cy="4699992"/>
          </a:xfrm>
          <a:prstGeom prst="rect">
            <a:avLst/>
          </a:prstGeom>
        </p:spPr>
      </p:pic>
      <p:sp>
        <p:nvSpPr>
          <p:cNvPr id="260106" name="Rectangle 2058"/>
          <p:cNvSpPr>
            <a:spLocks noChangeArrowheads="1"/>
          </p:cNvSpPr>
          <p:nvPr/>
        </p:nvSpPr>
        <p:spPr bwMode="auto">
          <a:xfrm>
            <a:off x="1259998" y="540000"/>
            <a:ext cx="9792000" cy="93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800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1257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1714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21717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0" latinLnBrk="0" hangingPunct="0">
              <a:spcBef>
                <a:spcPct val="20000"/>
              </a:spcBef>
              <a:buClrTx/>
              <a:buSzTx/>
              <a:buFontTx/>
              <a:buAutoNum type="arabicPeriod"/>
              <a:defRPr/>
            </a:pPr>
            <a:r>
              <a:rPr kumimoji="0" lang="ko-KR" altLang="en-US" sz="1200" b="1" dirty="0">
                <a:solidFill>
                  <a:srgbClr val="212116"/>
                </a:solidFill>
                <a:latin typeface="굴림체" pitchFamily="49" charset="-127"/>
                <a:ea typeface="굴림체" pitchFamily="49" charset="-127"/>
              </a:rPr>
              <a:t>인터넷 주소창에 </a:t>
            </a:r>
            <a:r>
              <a:rPr kumimoji="0" lang="en-US" altLang="ko-KR" sz="1200" b="1" dirty="0">
                <a:solidFill>
                  <a:srgbClr val="212116"/>
                </a:solidFill>
                <a:latin typeface="굴림체" pitchFamily="49" charset="-127"/>
                <a:ea typeface="굴림체" pitchFamily="49" charset="-127"/>
              </a:rPr>
              <a:t>http://upd2.realsystem.co.kr:1433/SETUP_SIH/</a:t>
            </a:r>
            <a:r>
              <a:rPr lang="ko-KR" altLang="en-US" sz="1200" dirty="0"/>
              <a:t> </a:t>
            </a:r>
            <a:r>
              <a:rPr kumimoji="0" lang="ko-KR" altLang="en-US" sz="1200" b="1" dirty="0">
                <a:solidFill>
                  <a:srgbClr val="212116"/>
                </a:solidFill>
                <a:latin typeface="굴림체" pitchFamily="49" charset="-127"/>
                <a:ea typeface="굴림체" pitchFamily="49" charset="-127"/>
              </a:rPr>
              <a:t>입력하고 </a:t>
            </a:r>
            <a:r>
              <a:rPr kumimoji="0" lang="ko-KR" altLang="en-US" sz="1200" b="1" dirty="0" err="1">
                <a:solidFill>
                  <a:srgbClr val="212116"/>
                </a:solidFill>
                <a:latin typeface="굴림체" pitchFamily="49" charset="-127"/>
                <a:ea typeface="굴림체" pitchFamily="49" charset="-127"/>
              </a:rPr>
              <a:t>엔터키</a:t>
            </a:r>
            <a:r>
              <a:rPr kumimoji="0" lang="ko-KR" altLang="en-US" sz="1200" b="1" dirty="0">
                <a:solidFill>
                  <a:srgbClr val="212116"/>
                </a:solidFill>
                <a:latin typeface="굴림체" pitchFamily="49" charset="-127"/>
                <a:ea typeface="굴림체" pitchFamily="49" charset="-127"/>
              </a:rPr>
              <a:t> 를 누르면 아래와 같은 설치화면이 열립니다</a:t>
            </a:r>
            <a:endParaRPr kumimoji="0" lang="en-US" altLang="ko-KR" sz="1200" b="1" dirty="0">
              <a:solidFill>
                <a:srgbClr val="212116"/>
              </a:solidFill>
              <a:latin typeface="굴림체" pitchFamily="49" charset="-127"/>
              <a:ea typeface="굴림체" pitchFamily="49" charset="-127"/>
            </a:endParaRPr>
          </a:p>
          <a:p>
            <a:pPr eaLnBrk="0" latinLnBrk="0" hangingPunct="0">
              <a:spcBef>
                <a:spcPct val="20000"/>
              </a:spcBef>
              <a:buClrTx/>
              <a:buSzTx/>
              <a:buFontTx/>
              <a:buAutoNum type="arabicPeriod"/>
              <a:defRPr/>
            </a:pPr>
            <a:r>
              <a:rPr kumimoji="0" lang="en-US" altLang="ko-KR" sz="1200" b="1" dirty="0">
                <a:solidFill>
                  <a:srgbClr val="212116"/>
                </a:solidFill>
                <a:latin typeface="굴림체" pitchFamily="49" charset="-127"/>
                <a:ea typeface="굴림체" pitchFamily="49" charset="-127"/>
              </a:rPr>
              <a:t>“</a:t>
            </a:r>
            <a:r>
              <a:rPr kumimoji="0" lang="ko-KR" altLang="en-US" sz="1200" b="1" dirty="0">
                <a:solidFill>
                  <a:srgbClr val="212116"/>
                </a:solidFill>
                <a:latin typeface="굴림체" pitchFamily="49" charset="-127"/>
                <a:ea typeface="굴림체" pitchFamily="49" charset="-127"/>
              </a:rPr>
              <a:t>응용 프로그램 설치</a:t>
            </a:r>
            <a:r>
              <a:rPr kumimoji="0" lang="en-US" altLang="ko-KR" sz="1200" b="1" dirty="0">
                <a:solidFill>
                  <a:srgbClr val="212116"/>
                </a:solidFill>
                <a:latin typeface="굴림체" pitchFamily="49" charset="-127"/>
                <a:ea typeface="굴림체" pitchFamily="49" charset="-127"/>
              </a:rPr>
              <a:t>”</a:t>
            </a:r>
            <a:r>
              <a:rPr kumimoji="0" lang="ko-KR" altLang="en-US" sz="1200" b="1" dirty="0">
                <a:solidFill>
                  <a:srgbClr val="212116"/>
                </a:solidFill>
                <a:latin typeface="굴림체" pitchFamily="49" charset="-127"/>
                <a:ea typeface="굴림체" pitchFamily="49" charset="-127"/>
              </a:rPr>
              <a:t>를 클릭하여 설치파일을 원하는 폴더로 저장합니다 </a:t>
            </a:r>
            <a:endParaRPr kumimoji="0" lang="en-US" altLang="ko-KR" sz="1200" b="1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8954DDB-FA61-46FE-99C1-088E63A9BE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473200" y="152400"/>
            <a:ext cx="6221264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defRPr/>
            </a:pPr>
            <a:r>
              <a:rPr lang="ko-KR" altLang="en-US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프로그램 설치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B4008CD3-3FED-317A-43F7-7CE9696DF021}"/>
              </a:ext>
            </a:extLst>
          </p:cNvPr>
          <p:cNvSpPr/>
          <p:nvPr/>
        </p:nvSpPr>
        <p:spPr>
          <a:xfrm>
            <a:off x="4686300" y="4693920"/>
            <a:ext cx="2857500" cy="335280"/>
          </a:xfrm>
          <a:prstGeom prst="rect">
            <a:avLst/>
          </a:prstGeom>
          <a:noFill/>
          <a:ln w="50800" cmpd="sng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화살표: 왼쪽 6">
            <a:extLst>
              <a:ext uri="{FF2B5EF4-FFF2-40B4-BE49-F238E27FC236}">
                <a16:creationId xmlns:a16="http://schemas.microsoft.com/office/drawing/2014/main" id="{A0B232CD-9FDE-4029-13CC-1F3DCD7EB516}"/>
              </a:ext>
            </a:extLst>
          </p:cNvPr>
          <p:cNvSpPr/>
          <p:nvPr/>
        </p:nvSpPr>
        <p:spPr>
          <a:xfrm rot="19786835">
            <a:off x="6969894" y="4478718"/>
            <a:ext cx="450584" cy="381000"/>
          </a:xfrm>
          <a:prstGeom prst="leftArrow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9812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60B3AD-DDDC-C537-36E9-4CA83BD71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Line 10">
            <a:extLst>
              <a:ext uri="{FF2B5EF4-FFF2-40B4-BE49-F238E27FC236}">
                <a16:creationId xmlns:a16="http://schemas.microsoft.com/office/drawing/2014/main" id="{53B85657-A48C-2CE3-366D-736A7B0FA52D}"/>
              </a:ext>
            </a:extLst>
          </p:cNvPr>
          <p:cNvSpPr>
            <a:spLocks noChangeShapeType="1"/>
          </p:cNvSpPr>
          <p:nvPr/>
        </p:nvSpPr>
        <p:spPr bwMode="auto">
          <a:xfrm>
            <a:off x="5150839" y="4602480"/>
            <a:ext cx="2043533" cy="0"/>
          </a:xfrm>
          <a:prstGeom prst="line">
            <a:avLst/>
          </a:prstGeom>
          <a:noFill/>
          <a:ln w="76200">
            <a:solidFill>
              <a:srgbClr val="FFC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1711" tIns="40855" rIns="81711" bIns="40855" anchor="ctr">
            <a:spAutoFit/>
          </a:bodyPr>
          <a:lstStyle/>
          <a:p>
            <a:pPr>
              <a:defRPr/>
            </a:pPr>
            <a:endParaRPr lang="ko-KR" altLang="en-US"/>
          </a:p>
        </p:txBody>
      </p:sp>
      <p:sp>
        <p:nvSpPr>
          <p:cNvPr id="260106" name="Rectangle 2058">
            <a:extLst>
              <a:ext uri="{FF2B5EF4-FFF2-40B4-BE49-F238E27FC236}">
                <a16:creationId xmlns:a16="http://schemas.microsoft.com/office/drawing/2014/main" id="{CE5544EF-0654-C84A-7D4A-EAD6BF92F2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9998" y="540000"/>
            <a:ext cx="9792000" cy="93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800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1257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1714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21717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0" latinLnBrk="0" hangingPunct="0">
              <a:spcBef>
                <a:spcPct val="20000"/>
              </a:spcBef>
              <a:buClrTx/>
              <a:buSzTx/>
              <a:buFontTx/>
              <a:buAutoNum type="arabicPeriod"/>
              <a:defRPr/>
            </a:pPr>
            <a:r>
              <a:rPr kumimoji="0" lang="ko-KR" altLang="en-US" sz="1200" b="1" dirty="0">
                <a:solidFill>
                  <a:srgbClr val="212116"/>
                </a:solidFill>
                <a:latin typeface="굴림체" pitchFamily="49" charset="-127"/>
                <a:ea typeface="굴림체" pitchFamily="49" charset="-127"/>
              </a:rPr>
              <a:t>웹 브라우저 크롬</a:t>
            </a:r>
            <a:r>
              <a:rPr kumimoji="0" lang="en-US" altLang="ko-KR" sz="1200" b="1" dirty="0">
                <a:solidFill>
                  <a:srgbClr val="212116"/>
                </a:solidFill>
                <a:latin typeface="굴림체" pitchFamily="49" charset="-127"/>
                <a:ea typeface="굴림체" pitchFamily="49" charset="-127"/>
              </a:rPr>
              <a:t>[Chrome] </a:t>
            </a:r>
            <a:r>
              <a:rPr kumimoji="0" lang="ko-KR" altLang="en-US" sz="1200" b="1" dirty="0">
                <a:solidFill>
                  <a:srgbClr val="212116"/>
                </a:solidFill>
                <a:latin typeface="굴림체" pitchFamily="49" charset="-127"/>
                <a:ea typeface="굴림체" pitchFamily="49" charset="-127"/>
              </a:rPr>
              <a:t>사용자의 파일 다운받는 방법입니다</a:t>
            </a:r>
            <a:endParaRPr kumimoji="0" lang="en-US" altLang="ko-KR" sz="1200" b="1" dirty="0">
              <a:solidFill>
                <a:srgbClr val="212116"/>
              </a:solidFill>
              <a:latin typeface="굴림체" pitchFamily="49" charset="-127"/>
              <a:ea typeface="굴림체" pitchFamily="49" charset="-127"/>
            </a:endParaRPr>
          </a:p>
          <a:p>
            <a:pPr eaLnBrk="0" latinLnBrk="0" hangingPunct="0">
              <a:spcBef>
                <a:spcPct val="20000"/>
              </a:spcBef>
              <a:buClrTx/>
              <a:buSzTx/>
              <a:buFontTx/>
              <a:buAutoNum type="arabicPeriod"/>
              <a:defRPr/>
            </a:pPr>
            <a:endParaRPr kumimoji="0" lang="en-US" altLang="ko-KR" sz="1200" b="1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F2C3145-07AF-B0D0-CD4C-C917315675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473200" y="152400"/>
            <a:ext cx="6221264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defRPr/>
            </a:pPr>
            <a:r>
              <a:rPr lang="ko-KR" altLang="en-US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프로그램 설치 </a:t>
            </a:r>
            <a:r>
              <a:rPr lang="en-US" altLang="ko-KR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lang="ko-KR" altLang="en-US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다운로드 크롬</a:t>
            </a:r>
            <a:r>
              <a:rPr lang="en-US" altLang="ko-KR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[Chrome])</a:t>
            </a:r>
            <a:endParaRPr lang="ko-KR" altLang="en-US" sz="2000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90C94DA1-9BA4-B6EC-463C-384095B464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256" y="1243312"/>
            <a:ext cx="3886200" cy="1247775"/>
          </a:xfrm>
          <a:prstGeom prst="rect">
            <a:avLst/>
          </a:prstGeom>
          <a:ln w="50800">
            <a:solidFill>
              <a:schemeClr val="accent1"/>
            </a:solidFill>
          </a:ln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787AD4AD-0FCB-C076-D1CA-90DCAE22F4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3256" y="2611356"/>
            <a:ext cx="3886200" cy="1343025"/>
          </a:xfrm>
          <a:prstGeom prst="rect">
            <a:avLst/>
          </a:prstGeom>
          <a:ln w="50800">
            <a:solidFill>
              <a:schemeClr val="accent1"/>
            </a:solidFill>
          </a:ln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00CB31F9-1426-B66E-A706-756646A248D2}"/>
              </a:ext>
            </a:extLst>
          </p:cNvPr>
          <p:cNvSpPr/>
          <p:nvPr/>
        </p:nvSpPr>
        <p:spPr>
          <a:xfrm>
            <a:off x="3599543" y="1817703"/>
            <a:ext cx="1195977" cy="295609"/>
          </a:xfrm>
          <a:prstGeom prst="rect">
            <a:avLst/>
          </a:prstGeom>
          <a:noFill/>
          <a:ln w="50800" cmpd="sng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93C2F88C-0B03-FB8A-95D3-9CFA168DC041}"/>
              </a:ext>
            </a:extLst>
          </p:cNvPr>
          <p:cNvSpPr/>
          <p:nvPr/>
        </p:nvSpPr>
        <p:spPr>
          <a:xfrm>
            <a:off x="1519776" y="3172910"/>
            <a:ext cx="3278777" cy="647641"/>
          </a:xfrm>
          <a:prstGeom prst="rect">
            <a:avLst/>
          </a:prstGeom>
          <a:noFill/>
          <a:ln w="50800" cmpd="sng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4BF35387-ECEE-BFD3-5344-C3501CFA72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3256" y="4074650"/>
            <a:ext cx="3886200" cy="1238250"/>
          </a:xfrm>
          <a:prstGeom prst="rect">
            <a:avLst/>
          </a:prstGeom>
          <a:ln w="50800">
            <a:solidFill>
              <a:schemeClr val="accent1"/>
            </a:solidFill>
          </a:ln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582BC078-5435-5290-4993-7D17F109508E}"/>
              </a:ext>
            </a:extLst>
          </p:cNvPr>
          <p:cNvSpPr/>
          <p:nvPr/>
        </p:nvSpPr>
        <p:spPr>
          <a:xfrm>
            <a:off x="4197531" y="4602480"/>
            <a:ext cx="476069" cy="426720"/>
          </a:xfrm>
          <a:prstGeom prst="rect">
            <a:avLst/>
          </a:prstGeom>
          <a:noFill/>
          <a:ln w="50800" cmpd="sng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화살표: 왼쪽 6">
            <a:extLst>
              <a:ext uri="{FF2B5EF4-FFF2-40B4-BE49-F238E27FC236}">
                <a16:creationId xmlns:a16="http://schemas.microsoft.com/office/drawing/2014/main" id="{FE0540B1-8B61-9888-4D15-37D8E53AE9A7}"/>
              </a:ext>
            </a:extLst>
          </p:cNvPr>
          <p:cNvSpPr/>
          <p:nvPr/>
        </p:nvSpPr>
        <p:spPr>
          <a:xfrm rot="19786835">
            <a:off x="4448308" y="4435886"/>
            <a:ext cx="450584" cy="381000"/>
          </a:xfrm>
          <a:prstGeom prst="leftArrow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화살표: 왼쪽 15">
            <a:extLst>
              <a:ext uri="{FF2B5EF4-FFF2-40B4-BE49-F238E27FC236}">
                <a16:creationId xmlns:a16="http://schemas.microsoft.com/office/drawing/2014/main" id="{1CA731B1-6284-9631-B691-DAE2E43E2F70}"/>
              </a:ext>
            </a:extLst>
          </p:cNvPr>
          <p:cNvSpPr/>
          <p:nvPr/>
        </p:nvSpPr>
        <p:spPr>
          <a:xfrm rot="19786835">
            <a:off x="4067982" y="1605555"/>
            <a:ext cx="450584" cy="381000"/>
          </a:xfrm>
          <a:prstGeom prst="leftArrow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C17DFA39-67D3-84B7-25DB-329B4C33EA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4373" y="2903075"/>
            <a:ext cx="3857625" cy="2409825"/>
          </a:xfrm>
          <a:prstGeom prst="rect">
            <a:avLst/>
          </a:prstGeom>
          <a:ln w="444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95935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0A203-F9BB-4837-ACDB-CA41C3A6E7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Line 10">
            <a:extLst>
              <a:ext uri="{FF2B5EF4-FFF2-40B4-BE49-F238E27FC236}">
                <a16:creationId xmlns:a16="http://schemas.microsoft.com/office/drawing/2014/main" id="{18AE2E79-1EBD-3D57-13E8-078F9792039A}"/>
              </a:ext>
            </a:extLst>
          </p:cNvPr>
          <p:cNvSpPr>
            <a:spLocks noChangeShapeType="1"/>
          </p:cNvSpPr>
          <p:nvPr/>
        </p:nvSpPr>
        <p:spPr bwMode="auto">
          <a:xfrm>
            <a:off x="4112465" y="3551446"/>
            <a:ext cx="2043533" cy="0"/>
          </a:xfrm>
          <a:prstGeom prst="line">
            <a:avLst/>
          </a:prstGeom>
          <a:noFill/>
          <a:ln w="76200">
            <a:solidFill>
              <a:srgbClr val="FFC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1711" tIns="40855" rIns="81711" bIns="40855" anchor="ctr">
            <a:spAutoFit/>
          </a:bodyPr>
          <a:lstStyle/>
          <a:p>
            <a:pPr>
              <a:defRPr/>
            </a:pPr>
            <a:endParaRPr lang="ko-KR" altLang="en-US"/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5F9672C0-7E37-E299-A2D8-3500F7C5C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256" y="2903075"/>
            <a:ext cx="3790950" cy="2809875"/>
          </a:xfrm>
          <a:prstGeom prst="rect">
            <a:avLst/>
          </a:prstGeom>
          <a:ln w="50800">
            <a:solidFill>
              <a:schemeClr val="accent1"/>
            </a:solidFill>
          </a:ln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25A4974F-687C-5B63-9EF5-E4B735EFBF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0245" y="1284049"/>
            <a:ext cx="3779188" cy="1446762"/>
          </a:xfrm>
          <a:prstGeom prst="rect">
            <a:avLst/>
          </a:prstGeom>
          <a:ln w="50800">
            <a:solidFill>
              <a:schemeClr val="accent1"/>
            </a:solidFill>
          </a:ln>
        </p:spPr>
      </p:pic>
      <p:sp>
        <p:nvSpPr>
          <p:cNvPr id="260106" name="Rectangle 2058">
            <a:extLst>
              <a:ext uri="{FF2B5EF4-FFF2-40B4-BE49-F238E27FC236}">
                <a16:creationId xmlns:a16="http://schemas.microsoft.com/office/drawing/2014/main" id="{B7C408E0-210E-CCCB-AA97-506409A086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9998" y="540000"/>
            <a:ext cx="9792000" cy="93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800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1257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1714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21717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0" latinLnBrk="0" hangingPunct="0">
              <a:spcBef>
                <a:spcPct val="20000"/>
              </a:spcBef>
              <a:buClrTx/>
              <a:buSzTx/>
              <a:buFontTx/>
              <a:buAutoNum type="arabicPeriod"/>
              <a:defRPr/>
            </a:pPr>
            <a:r>
              <a:rPr kumimoji="0" lang="ko-KR" altLang="en-US" sz="1200" b="1" dirty="0">
                <a:solidFill>
                  <a:srgbClr val="212116"/>
                </a:solidFill>
                <a:latin typeface="굴림체" pitchFamily="49" charset="-127"/>
                <a:ea typeface="굴림체" pitchFamily="49" charset="-127"/>
              </a:rPr>
              <a:t>웹 브라우저 마이크로소프트 </a:t>
            </a:r>
            <a:r>
              <a:rPr kumimoji="0" lang="ko-KR" altLang="en-US" sz="1200" b="1" dirty="0" err="1">
                <a:solidFill>
                  <a:srgbClr val="212116"/>
                </a:solidFill>
                <a:latin typeface="굴림체" pitchFamily="49" charset="-127"/>
                <a:ea typeface="굴림체" pitchFamily="49" charset="-127"/>
              </a:rPr>
              <a:t>엣지</a:t>
            </a:r>
            <a:r>
              <a:rPr kumimoji="0" lang="en-US" altLang="ko-KR" sz="1200" b="1" dirty="0">
                <a:solidFill>
                  <a:srgbClr val="212116"/>
                </a:solidFill>
                <a:latin typeface="굴림체" pitchFamily="49" charset="-127"/>
                <a:ea typeface="굴림체" pitchFamily="49" charset="-127"/>
              </a:rPr>
              <a:t>[Microsoft Edge] </a:t>
            </a:r>
            <a:r>
              <a:rPr kumimoji="0" lang="ko-KR" altLang="en-US" sz="1200" b="1" dirty="0">
                <a:solidFill>
                  <a:srgbClr val="212116"/>
                </a:solidFill>
                <a:latin typeface="굴림체" pitchFamily="49" charset="-127"/>
                <a:ea typeface="굴림체" pitchFamily="49" charset="-127"/>
              </a:rPr>
              <a:t>사용자의 파일 다운받는 방법입니다</a:t>
            </a:r>
            <a:endParaRPr kumimoji="0" lang="en-US" altLang="ko-KR" sz="1200" b="1" dirty="0">
              <a:solidFill>
                <a:srgbClr val="212116"/>
              </a:solidFill>
              <a:latin typeface="굴림체" pitchFamily="49" charset="-127"/>
              <a:ea typeface="굴림체" pitchFamily="49" charset="-127"/>
            </a:endParaRPr>
          </a:p>
          <a:p>
            <a:pPr eaLnBrk="0" latinLnBrk="0" hangingPunct="0">
              <a:spcBef>
                <a:spcPct val="20000"/>
              </a:spcBef>
              <a:buClrTx/>
              <a:buSzTx/>
              <a:buFontTx/>
              <a:buAutoNum type="arabicPeriod"/>
              <a:defRPr/>
            </a:pPr>
            <a:endParaRPr kumimoji="0" lang="en-US" altLang="ko-KR" sz="1200" b="1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74325E4-5AA2-7A57-F633-414AD2EB5D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473200" y="152400"/>
            <a:ext cx="8101724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defRPr/>
            </a:pPr>
            <a:r>
              <a:rPr lang="ko-KR" altLang="en-US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프로그램 설치 </a:t>
            </a:r>
            <a:r>
              <a:rPr lang="en-US" altLang="ko-KR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lang="ko-KR" altLang="en-US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다운로드 마이크로소프트 </a:t>
            </a:r>
            <a:r>
              <a:rPr lang="ko-KR" altLang="en-US" sz="2000" b="1" dirty="0" err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엣지</a:t>
            </a:r>
            <a:r>
              <a:rPr lang="en-US" altLang="ko-KR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[Microsoft Edge] 2-1)</a:t>
            </a:r>
            <a:endParaRPr lang="ko-KR" altLang="en-US" sz="2000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B388ED60-7EDC-D9CC-98C1-412A9C65EB45}"/>
              </a:ext>
            </a:extLst>
          </p:cNvPr>
          <p:cNvSpPr/>
          <p:nvPr/>
        </p:nvSpPr>
        <p:spPr>
          <a:xfrm>
            <a:off x="4227013" y="1895728"/>
            <a:ext cx="471111" cy="295609"/>
          </a:xfrm>
          <a:prstGeom prst="rect">
            <a:avLst/>
          </a:prstGeom>
          <a:noFill/>
          <a:ln w="50800" cmpd="sng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40F32E8-539A-DB4C-B356-302385997B93}"/>
              </a:ext>
            </a:extLst>
          </p:cNvPr>
          <p:cNvSpPr/>
          <p:nvPr/>
        </p:nvSpPr>
        <p:spPr>
          <a:xfrm>
            <a:off x="2842662" y="4175760"/>
            <a:ext cx="2171008" cy="322668"/>
          </a:xfrm>
          <a:prstGeom prst="rect">
            <a:avLst/>
          </a:prstGeom>
          <a:noFill/>
          <a:ln w="50800" cmpd="sng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화살표: 왼쪽 6">
            <a:extLst>
              <a:ext uri="{FF2B5EF4-FFF2-40B4-BE49-F238E27FC236}">
                <a16:creationId xmlns:a16="http://schemas.microsoft.com/office/drawing/2014/main" id="{AA3EB401-9D5B-F33D-9A63-7B670C7748AE}"/>
              </a:ext>
            </a:extLst>
          </p:cNvPr>
          <p:cNvSpPr/>
          <p:nvPr/>
        </p:nvSpPr>
        <p:spPr>
          <a:xfrm rot="19786835">
            <a:off x="3702874" y="4029924"/>
            <a:ext cx="450584" cy="381000"/>
          </a:xfrm>
          <a:prstGeom prst="leftArrow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화살표: 왼쪽 15">
            <a:extLst>
              <a:ext uri="{FF2B5EF4-FFF2-40B4-BE49-F238E27FC236}">
                <a16:creationId xmlns:a16="http://schemas.microsoft.com/office/drawing/2014/main" id="{35B31C4F-E697-BAD3-91BD-2621D3E5387F}"/>
              </a:ext>
            </a:extLst>
          </p:cNvPr>
          <p:cNvSpPr/>
          <p:nvPr/>
        </p:nvSpPr>
        <p:spPr>
          <a:xfrm rot="19786835">
            <a:off x="4477037" y="1739369"/>
            <a:ext cx="450584" cy="381000"/>
          </a:xfrm>
          <a:prstGeom prst="leftArrow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02C91173-16EB-D873-5BB0-12102A77A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1196" y="1284049"/>
            <a:ext cx="3705225" cy="3495675"/>
          </a:xfrm>
          <a:prstGeom prst="rect">
            <a:avLst/>
          </a:prstGeom>
          <a:ln w="50800">
            <a:solidFill>
              <a:schemeClr val="accent1"/>
            </a:solidFill>
          </a:ln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CE7BAA7D-01F0-18C0-000B-DE2F1D3BB1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8023" y="4297502"/>
            <a:ext cx="3533775" cy="1943100"/>
          </a:xfrm>
          <a:prstGeom prst="rect">
            <a:avLst/>
          </a:prstGeom>
          <a:ln w="50800">
            <a:solidFill>
              <a:schemeClr val="accent1"/>
            </a:solidFill>
          </a:ln>
        </p:spPr>
      </p:pic>
      <p:sp>
        <p:nvSpPr>
          <p:cNvPr id="24" name="직사각형 23">
            <a:extLst>
              <a:ext uri="{FF2B5EF4-FFF2-40B4-BE49-F238E27FC236}">
                <a16:creationId xmlns:a16="http://schemas.microsoft.com/office/drawing/2014/main" id="{89377730-0E25-409C-DD83-C879A7871E52}"/>
              </a:ext>
            </a:extLst>
          </p:cNvPr>
          <p:cNvSpPr/>
          <p:nvPr/>
        </p:nvSpPr>
        <p:spPr>
          <a:xfrm>
            <a:off x="6433076" y="3886016"/>
            <a:ext cx="1144883" cy="322668"/>
          </a:xfrm>
          <a:prstGeom prst="rect">
            <a:avLst/>
          </a:prstGeom>
          <a:noFill/>
          <a:ln w="50800" cmpd="sng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E3081822-A4C0-D90A-273A-F1D900859506}"/>
              </a:ext>
            </a:extLst>
          </p:cNvPr>
          <p:cNvSpPr/>
          <p:nvPr/>
        </p:nvSpPr>
        <p:spPr>
          <a:xfrm>
            <a:off x="7445956" y="4575986"/>
            <a:ext cx="1004360" cy="322668"/>
          </a:xfrm>
          <a:prstGeom prst="rect">
            <a:avLst/>
          </a:prstGeom>
          <a:noFill/>
          <a:ln w="50800" cmpd="sng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화살표: 왼쪽 25">
            <a:extLst>
              <a:ext uri="{FF2B5EF4-FFF2-40B4-BE49-F238E27FC236}">
                <a16:creationId xmlns:a16="http://schemas.microsoft.com/office/drawing/2014/main" id="{2F3390A8-FD19-9F1D-15F5-CA9B594C4B86}"/>
              </a:ext>
            </a:extLst>
          </p:cNvPr>
          <p:cNvSpPr/>
          <p:nvPr/>
        </p:nvSpPr>
        <p:spPr>
          <a:xfrm rot="19786835">
            <a:off x="7074857" y="3651106"/>
            <a:ext cx="450584" cy="381000"/>
          </a:xfrm>
          <a:prstGeom prst="leftArrow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화살표: 왼쪽 26">
            <a:extLst>
              <a:ext uri="{FF2B5EF4-FFF2-40B4-BE49-F238E27FC236}">
                <a16:creationId xmlns:a16="http://schemas.microsoft.com/office/drawing/2014/main" id="{760D5FA3-6649-04F3-98F4-23D4354B4BBB}"/>
              </a:ext>
            </a:extLst>
          </p:cNvPr>
          <p:cNvSpPr/>
          <p:nvPr/>
        </p:nvSpPr>
        <p:spPr>
          <a:xfrm rot="19786835">
            <a:off x="8225024" y="4424598"/>
            <a:ext cx="450584" cy="381000"/>
          </a:xfrm>
          <a:prstGeom prst="leftArrow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55709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95CEA-39AB-C8DB-D0F3-17AB6B5AA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Line 10">
            <a:extLst>
              <a:ext uri="{FF2B5EF4-FFF2-40B4-BE49-F238E27FC236}">
                <a16:creationId xmlns:a16="http://schemas.microsoft.com/office/drawing/2014/main" id="{EDBA98DD-5627-CAC0-706E-A9743E049E6D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7276" y="1694837"/>
            <a:ext cx="2043533" cy="0"/>
          </a:xfrm>
          <a:prstGeom prst="line">
            <a:avLst/>
          </a:prstGeom>
          <a:noFill/>
          <a:ln w="76200">
            <a:solidFill>
              <a:srgbClr val="FFC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1711" tIns="40855" rIns="81711" bIns="40855" anchor="ctr">
            <a:spAutoFit/>
          </a:bodyPr>
          <a:lstStyle/>
          <a:p>
            <a:pPr>
              <a:defRPr/>
            </a:pPr>
            <a:endParaRPr lang="ko-KR" altLang="en-US"/>
          </a:p>
        </p:txBody>
      </p:sp>
      <p:pic>
        <p:nvPicPr>
          <p:cNvPr id="260099" name="그림 260098">
            <a:extLst>
              <a:ext uri="{FF2B5EF4-FFF2-40B4-BE49-F238E27FC236}">
                <a16:creationId xmlns:a16="http://schemas.microsoft.com/office/drawing/2014/main" id="{9FBD07C2-B563-FBF6-76F7-825253EB96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0245" y="1285760"/>
            <a:ext cx="3800475" cy="818154"/>
          </a:xfrm>
          <a:prstGeom prst="rect">
            <a:avLst/>
          </a:prstGeom>
          <a:ln w="50800">
            <a:solidFill>
              <a:schemeClr val="accent1"/>
            </a:solidFill>
          </a:ln>
        </p:spPr>
      </p:pic>
      <p:sp>
        <p:nvSpPr>
          <p:cNvPr id="260106" name="Rectangle 2058">
            <a:extLst>
              <a:ext uri="{FF2B5EF4-FFF2-40B4-BE49-F238E27FC236}">
                <a16:creationId xmlns:a16="http://schemas.microsoft.com/office/drawing/2014/main" id="{CD95582E-4C61-5FD4-D51C-AD69DA5DDA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9998" y="540000"/>
            <a:ext cx="9792000" cy="93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800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1257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1714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21717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0" latinLnBrk="0" hangingPunct="0">
              <a:spcBef>
                <a:spcPct val="20000"/>
              </a:spcBef>
              <a:buClrTx/>
              <a:buSzTx/>
              <a:buFontTx/>
              <a:buAutoNum type="arabicPeriod"/>
              <a:defRPr/>
            </a:pPr>
            <a:r>
              <a:rPr kumimoji="0" lang="ko-KR" altLang="en-US" sz="1200" b="1" dirty="0">
                <a:solidFill>
                  <a:srgbClr val="212116"/>
                </a:solidFill>
                <a:latin typeface="굴림체" pitchFamily="49" charset="-127"/>
                <a:ea typeface="굴림체" pitchFamily="49" charset="-127"/>
              </a:rPr>
              <a:t>웹 브라우저 마이크로소프트 </a:t>
            </a:r>
            <a:r>
              <a:rPr kumimoji="0" lang="ko-KR" altLang="en-US" sz="1200" b="1" dirty="0" err="1">
                <a:solidFill>
                  <a:srgbClr val="212116"/>
                </a:solidFill>
                <a:latin typeface="굴림체" pitchFamily="49" charset="-127"/>
                <a:ea typeface="굴림체" pitchFamily="49" charset="-127"/>
              </a:rPr>
              <a:t>엣지</a:t>
            </a:r>
            <a:r>
              <a:rPr kumimoji="0" lang="en-US" altLang="ko-KR" sz="1200" b="1" dirty="0">
                <a:solidFill>
                  <a:srgbClr val="212116"/>
                </a:solidFill>
                <a:latin typeface="굴림체" pitchFamily="49" charset="-127"/>
                <a:ea typeface="굴림체" pitchFamily="49" charset="-127"/>
              </a:rPr>
              <a:t>[Microsoft Edge] </a:t>
            </a:r>
            <a:r>
              <a:rPr kumimoji="0" lang="ko-KR" altLang="en-US" sz="1200" b="1" dirty="0">
                <a:solidFill>
                  <a:srgbClr val="212116"/>
                </a:solidFill>
                <a:latin typeface="굴림체" pitchFamily="49" charset="-127"/>
                <a:ea typeface="굴림체" pitchFamily="49" charset="-127"/>
              </a:rPr>
              <a:t>사용자의 파일 다운받는 방법입니다</a:t>
            </a:r>
            <a:endParaRPr kumimoji="0" lang="en-US" altLang="ko-KR" sz="1200" b="1" dirty="0">
              <a:solidFill>
                <a:srgbClr val="212116"/>
              </a:solidFill>
              <a:latin typeface="굴림체" pitchFamily="49" charset="-127"/>
              <a:ea typeface="굴림체" pitchFamily="49" charset="-127"/>
            </a:endParaRPr>
          </a:p>
          <a:p>
            <a:pPr eaLnBrk="0" latinLnBrk="0" hangingPunct="0">
              <a:spcBef>
                <a:spcPct val="20000"/>
              </a:spcBef>
              <a:buClrTx/>
              <a:buSzTx/>
              <a:buFontTx/>
              <a:buAutoNum type="arabicPeriod"/>
              <a:defRPr/>
            </a:pPr>
            <a:endParaRPr kumimoji="0" lang="en-US" altLang="ko-KR" sz="1200" b="1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15DE616-7D47-EBE5-96A6-82BCCA3A3D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473200" y="152400"/>
            <a:ext cx="8101724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defRPr/>
            </a:pPr>
            <a:r>
              <a:rPr lang="ko-KR" altLang="en-US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프로그램 설치 </a:t>
            </a:r>
            <a:r>
              <a:rPr lang="en-US" altLang="ko-KR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lang="ko-KR" altLang="en-US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다운로드 마이크로소프트 </a:t>
            </a:r>
            <a:r>
              <a:rPr lang="ko-KR" altLang="en-US" sz="2000" b="1" dirty="0" err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엣지</a:t>
            </a:r>
            <a:r>
              <a:rPr lang="en-US" altLang="ko-KR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[Microsoft Edge] 2-2)</a:t>
            </a:r>
            <a:endParaRPr lang="ko-KR" altLang="en-US" sz="2000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BC14B386-2D11-8590-FA2D-F5AE2D87E817}"/>
              </a:ext>
            </a:extLst>
          </p:cNvPr>
          <p:cNvSpPr/>
          <p:nvPr/>
        </p:nvSpPr>
        <p:spPr>
          <a:xfrm>
            <a:off x="3928167" y="1389943"/>
            <a:ext cx="454648" cy="295609"/>
          </a:xfrm>
          <a:prstGeom prst="rect">
            <a:avLst/>
          </a:prstGeom>
          <a:noFill/>
          <a:ln w="50800" cmpd="sng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화살표: 왼쪽 23">
            <a:extLst>
              <a:ext uri="{FF2B5EF4-FFF2-40B4-BE49-F238E27FC236}">
                <a16:creationId xmlns:a16="http://schemas.microsoft.com/office/drawing/2014/main" id="{84E21936-31A4-6E3C-0BEF-C2275F3073BD}"/>
              </a:ext>
            </a:extLst>
          </p:cNvPr>
          <p:cNvSpPr/>
          <p:nvPr/>
        </p:nvSpPr>
        <p:spPr>
          <a:xfrm rot="19786835">
            <a:off x="4195832" y="1232555"/>
            <a:ext cx="450584" cy="381000"/>
          </a:xfrm>
          <a:prstGeom prst="leftArrow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60100" name="그림 260099">
            <a:extLst>
              <a:ext uri="{FF2B5EF4-FFF2-40B4-BE49-F238E27FC236}">
                <a16:creationId xmlns:a16="http://schemas.microsoft.com/office/drawing/2014/main" id="{6F18475E-78A5-98FD-59CB-F26A20410B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0809" y="1264921"/>
            <a:ext cx="3857625" cy="2409825"/>
          </a:xfrm>
          <a:prstGeom prst="rect">
            <a:avLst/>
          </a:prstGeom>
          <a:ln w="444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467282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30EE393D-A1FF-0969-7FCA-474995DAA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8046" y="4214538"/>
            <a:ext cx="4462890" cy="2184290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grpSp>
        <p:nvGrpSpPr>
          <p:cNvPr id="18" name="그룹 17">
            <a:extLst>
              <a:ext uri="{FF2B5EF4-FFF2-40B4-BE49-F238E27FC236}">
                <a16:creationId xmlns:a16="http://schemas.microsoft.com/office/drawing/2014/main" id="{417128EA-E8B8-FC37-E575-479E2E44090A}"/>
              </a:ext>
            </a:extLst>
          </p:cNvPr>
          <p:cNvGrpSpPr/>
          <p:nvPr/>
        </p:nvGrpSpPr>
        <p:grpSpPr>
          <a:xfrm>
            <a:off x="1423256" y="1853208"/>
            <a:ext cx="4272694" cy="2184290"/>
            <a:chOff x="1534321" y="1537380"/>
            <a:chExt cx="4095750" cy="2452798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51DC4085-35A8-7E74-785D-7F7CE65A6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34321" y="1537380"/>
              <a:ext cx="4095750" cy="2452798"/>
            </a:xfrm>
            <a:prstGeom prst="rect">
              <a:avLst/>
            </a:prstGeom>
            <a:ln w="38100">
              <a:solidFill>
                <a:srgbClr val="00B0F0"/>
              </a:solidFill>
            </a:ln>
          </p:spPr>
        </p:pic>
        <p:sp>
          <p:nvSpPr>
            <p:cNvPr id="7" name="Rectangle 2059"/>
            <p:cNvSpPr>
              <a:spLocks noChangeArrowheads="1"/>
            </p:cNvSpPr>
            <p:nvPr/>
          </p:nvSpPr>
          <p:spPr bwMode="auto">
            <a:xfrm>
              <a:off x="2355529" y="2539695"/>
              <a:ext cx="3026096" cy="359507"/>
            </a:xfrm>
            <a:prstGeom prst="rect">
              <a:avLst/>
            </a:prstGeom>
            <a:noFill/>
            <a:ln w="38100">
              <a:solidFill>
                <a:srgbClr val="EF4111"/>
              </a:solidFill>
              <a:prstDash val="sys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1711" tIns="40855" rIns="81711" bIns="40855" anchor="ctr">
              <a:spAutoFit/>
            </a:bodyPr>
            <a:lstStyle/>
            <a:p>
              <a:pPr>
                <a:defRPr/>
              </a:pPr>
              <a:endParaRPr lang="ko-KR" altLang="en-US"/>
            </a:p>
          </p:txBody>
        </p:sp>
      </p:grpSp>
      <p:sp>
        <p:nvSpPr>
          <p:cNvPr id="10" name="Line 2056"/>
          <p:cNvSpPr>
            <a:spLocks noChangeShapeType="1"/>
          </p:cNvSpPr>
          <p:nvPr/>
        </p:nvSpPr>
        <p:spPr bwMode="auto">
          <a:xfrm>
            <a:off x="8169437" y="3277404"/>
            <a:ext cx="1" cy="439628"/>
          </a:xfrm>
          <a:prstGeom prst="line">
            <a:avLst/>
          </a:prstGeom>
          <a:noFill/>
          <a:ln w="76200">
            <a:solidFill>
              <a:srgbClr val="EF4111"/>
            </a:solidFill>
            <a:round/>
            <a:headEnd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1711" tIns="40855" rIns="81711" bIns="40855" anchor="ctr">
            <a:spAutoFit/>
          </a:bodyPr>
          <a:lstStyle/>
          <a:p>
            <a:pPr>
              <a:defRPr/>
            </a:pPr>
            <a:endParaRPr lang="ko-KR" altLang="en-US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70" t="33697" r="5575" b="55711"/>
          <a:stretch/>
        </p:blipFill>
        <p:spPr bwMode="auto">
          <a:xfrm>
            <a:off x="7901311" y="2131645"/>
            <a:ext cx="1116275" cy="177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4">
            <a:extLst>
              <a:ext uri="{FF2B5EF4-FFF2-40B4-BE49-F238E27FC236}">
                <a16:creationId xmlns:a16="http://schemas.microsoft.com/office/drawing/2014/main" id="{EBA76743-5585-4826-8DF3-5AA657585D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473200" y="152400"/>
            <a:ext cx="5792930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defRPr/>
            </a:pPr>
            <a:r>
              <a:rPr lang="ko-KR" altLang="en-US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프로그램 설치</a:t>
            </a: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BDB2D684-D23F-4E6B-4546-2D4A61AD4165}"/>
              </a:ext>
            </a:extLst>
          </p:cNvPr>
          <p:cNvGrpSpPr/>
          <p:nvPr/>
        </p:nvGrpSpPr>
        <p:grpSpPr>
          <a:xfrm>
            <a:off x="5823232" y="1847232"/>
            <a:ext cx="4487704" cy="2216768"/>
            <a:chOff x="5823232" y="1847232"/>
            <a:chExt cx="4487704" cy="2458774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B7B2BBAE-E5DE-C7CD-D692-46F020E47EC2}"/>
                </a:ext>
              </a:extLst>
            </p:cNvPr>
            <p:cNvGrpSpPr/>
            <p:nvPr/>
          </p:nvGrpSpPr>
          <p:grpSpPr>
            <a:xfrm>
              <a:off x="5888964" y="2970480"/>
              <a:ext cx="2881604" cy="1248544"/>
              <a:chOff x="5705957" y="2582728"/>
              <a:chExt cx="2881604" cy="1248544"/>
            </a:xfrm>
          </p:grpSpPr>
          <p:pic>
            <p:nvPicPr>
              <p:cNvPr id="11" name="Picture 2053" descr="C:\Documents and Settings\진영남.NA\바탕 화면\그램 JPG\instaling-3.jpg"/>
              <p:cNvPicPr>
                <a:picLocks noChangeAspect="1" noChangeArrowheads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05957" y="2582728"/>
                <a:ext cx="2881604" cy="12485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" name="Picture 2053" descr="C:\Documents and Settings\진영남.NA\바탕 화면\그램 JPG\instaling-3.jpg"/>
              <p:cNvPicPr>
                <a:picLocks noChangeAspect="1" noChangeArrowheads="1"/>
              </p:cNvPicPr>
              <p:nvPr/>
            </p:nvPicPr>
            <p:blipFill rotWithShape="1">
              <a:blip r:embed="rId5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5490" t="24271" r="5730" b="66954"/>
              <a:stretch/>
            </p:blipFill>
            <p:spPr bwMode="auto">
              <a:xfrm>
                <a:off x="6571763" y="2853947"/>
                <a:ext cx="1117504" cy="1095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92533A70-4DD8-E7F0-894B-0D986D5380C0}"/>
                </a:ext>
              </a:extLst>
            </p:cNvPr>
            <p:cNvSpPr/>
            <p:nvPr/>
          </p:nvSpPr>
          <p:spPr>
            <a:xfrm>
              <a:off x="5823232" y="1847232"/>
              <a:ext cx="4487704" cy="2458774"/>
            </a:xfrm>
            <a:prstGeom prst="rect">
              <a:avLst/>
            </a:prstGeom>
            <a:no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5799" y="1919156"/>
              <a:ext cx="2586701" cy="16755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화살표: 왼쪽 18">
            <a:extLst>
              <a:ext uri="{FF2B5EF4-FFF2-40B4-BE49-F238E27FC236}">
                <a16:creationId xmlns:a16="http://schemas.microsoft.com/office/drawing/2014/main" id="{7C64F927-71B9-53B3-17D4-36C0AFAE4A40}"/>
              </a:ext>
            </a:extLst>
          </p:cNvPr>
          <p:cNvSpPr/>
          <p:nvPr/>
        </p:nvSpPr>
        <p:spPr>
          <a:xfrm rot="19786835">
            <a:off x="4679966" y="2587346"/>
            <a:ext cx="450584" cy="381000"/>
          </a:xfrm>
          <a:prstGeom prst="leftArrow">
            <a:avLst/>
          </a:prstGeom>
          <a:solidFill>
            <a:srgbClr val="00B0F0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Rectangle 2059">
            <a:extLst>
              <a:ext uri="{FF2B5EF4-FFF2-40B4-BE49-F238E27FC236}">
                <a16:creationId xmlns:a16="http://schemas.microsoft.com/office/drawing/2014/main" id="{E1813478-C565-E1B4-0A4A-0831B00621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81421" y="3103409"/>
            <a:ext cx="1080000" cy="216000"/>
          </a:xfrm>
          <a:prstGeom prst="rect">
            <a:avLst/>
          </a:prstGeom>
          <a:noFill/>
          <a:ln w="38100">
            <a:solidFill>
              <a:srgbClr val="EF4111"/>
            </a:solidFill>
            <a:prstDash val="sys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1711" tIns="40855" rIns="81711" bIns="40855" anchor="ctr">
            <a:spAutoFit/>
          </a:bodyPr>
          <a:lstStyle/>
          <a:p>
            <a:pPr>
              <a:defRPr/>
            </a:pPr>
            <a:endParaRPr lang="ko-KR" altLang="en-US"/>
          </a:p>
        </p:txBody>
      </p:sp>
      <p:sp>
        <p:nvSpPr>
          <p:cNvPr id="24" name="Rectangle 2059">
            <a:extLst>
              <a:ext uri="{FF2B5EF4-FFF2-40B4-BE49-F238E27FC236}">
                <a16:creationId xmlns:a16="http://schemas.microsoft.com/office/drawing/2014/main" id="{2E7AD01A-E4B1-032D-7D03-5F21DE6346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5748" y="3424803"/>
            <a:ext cx="662836" cy="152928"/>
          </a:xfrm>
          <a:prstGeom prst="rect">
            <a:avLst/>
          </a:prstGeom>
          <a:noFill/>
          <a:ln w="38100">
            <a:solidFill>
              <a:srgbClr val="EF4111"/>
            </a:solidFill>
            <a:prstDash val="sys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1711" tIns="40855" rIns="81711" bIns="40855" anchor="ctr">
            <a:spAutoFit/>
          </a:bodyPr>
          <a:lstStyle/>
          <a:p>
            <a:pPr>
              <a:defRPr/>
            </a:pPr>
            <a:endParaRPr lang="ko-KR" altLang="en-US"/>
          </a:p>
        </p:txBody>
      </p:sp>
      <p:sp>
        <p:nvSpPr>
          <p:cNvPr id="25" name="Rectangle 2059">
            <a:extLst>
              <a:ext uri="{FF2B5EF4-FFF2-40B4-BE49-F238E27FC236}">
                <a16:creationId xmlns:a16="http://schemas.microsoft.com/office/drawing/2014/main" id="{21E9FE15-2212-3BFE-C213-71510C52C7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70568" y="6190324"/>
            <a:ext cx="661726" cy="216000"/>
          </a:xfrm>
          <a:prstGeom prst="rect">
            <a:avLst/>
          </a:prstGeom>
          <a:noFill/>
          <a:ln w="38100">
            <a:solidFill>
              <a:srgbClr val="EF4111"/>
            </a:solidFill>
            <a:prstDash val="sys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1711" tIns="40855" rIns="81711" bIns="40855" anchor="ctr">
            <a:spAutoFit/>
          </a:bodyPr>
          <a:lstStyle/>
          <a:p>
            <a:pPr>
              <a:defRPr/>
            </a:pPr>
            <a:endParaRPr lang="ko-KR" altLang="en-US"/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D7184F52-DB32-932C-4DD4-215377043E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3256" y="4205778"/>
            <a:ext cx="4272694" cy="2184290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29" name="Rectangle 2059">
            <a:extLst>
              <a:ext uri="{FF2B5EF4-FFF2-40B4-BE49-F238E27FC236}">
                <a16:creationId xmlns:a16="http://schemas.microsoft.com/office/drawing/2014/main" id="{F3214EC3-EA5D-E03E-8484-D6940CEB48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8733" y="5707724"/>
            <a:ext cx="661726" cy="216000"/>
          </a:xfrm>
          <a:prstGeom prst="rect">
            <a:avLst/>
          </a:prstGeom>
          <a:noFill/>
          <a:ln w="38100">
            <a:solidFill>
              <a:srgbClr val="EF4111"/>
            </a:solidFill>
            <a:prstDash val="sys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1711" tIns="40855" rIns="81711" bIns="40855" anchor="ctr">
            <a:spAutoFit/>
          </a:bodyPr>
          <a:lstStyle/>
          <a:p>
            <a:pPr>
              <a:defRPr/>
            </a:pPr>
            <a:endParaRPr lang="ko-KR" altLang="en-US"/>
          </a:p>
        </p:txBody>
      </p:sp>
      <p:sp>
        <p:nvSpPr>
          <p:cNvPr id="260097" name="Rectangle 2058">
            <a:extLst>
              <a:ext uri="{FF2B5EF4-FFF2-40B4-BE49-F238E27FC236}">
                <a16:creationId xmlns:a16="http://schemas.microsoft.com/office/drawing/2014/main" id="{0B1CFE15-26EA-A63A-5B62-3DF0D8397B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0000" y="540000"/>
            <a:ext cx="9345488" cy="938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800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1257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1714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21717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0" latinLnBrk="0" hangingPunct="0">
              <a:spcBef>
                <a:spcPct val="20000"/>
              </a:spcBef>
              <a:buClrTx/>
              <a:buSzTx/>
              <a:buFontTx/>
              <a:buAutoNum type="arabicPeriod"/>
              <a:defRPr/>
            </a:pPr>
            <a:r>
              <a:rPr kumimoji="0" lang="ko-KR" altLang="en-US" sz="1200" b="1" dirty="0">
                <a:solidFill>
                  <a:srgbClr val="212116"/>
                </a:solidFill>
                <a:latin typeface="굴림체" pitchFamily="49" charset="-127"/>
                <a:ea typeface="굴림체" pitchFamily="49" charset="-127"/>
              </a:rPr>
              <a:t>저장된 설치파일을 </a:t>
            </a:r>
            <a:r>
              <a:rPr kumimoji="0" lang="ko-KR" altLang="en-US" sz="1200" b="1" u="sng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반드시</a:t>
            </a:r>
            <a:r>
              <a:rPr kumimoji="0" lang="en-US" altLang="ko-KR" sz="1200" b="1" u="sng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‘</a:t>
            </a:r>
            <a:r>
              <a:rPr kumimoji="0" lang="ko-KR" altLang="en-US" sz="1200" b="1" u="sng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관리자 권한으로 실행</a:t>
            </a:r>
            <a:r>
              <a:rPr kumimoji="0" lang="en-US" altLang="ko-KR" sz="1200" b="1" u="sng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’</a:t>
            </a:r>
            <a:r>
              <a:rPr kumimoji="0" lang="ko-KR" altLang="en-US" sz="1200" b="1" dirty="0">
                <a:solidFill>
                  <a:srgbClr val="212116"/>
                </a:solidFill>
                <a:latin typeface="굴림체" pitchFamily="49" charset="-127"/>
                <a:ea typeface="굴림체" pitchFamily="49" charset="-127"/>
              </a:rPr>
              <a:t>하여 설치를 시작합니다</a:t>
            </a:r>
            <a:endParaRPr kumimoji="0" lang="en-US" altLang="ko-KR" sz="1200" b="1" dirty="0">
              <a:solidFill>
                <a:srgbClr val="212116"/>
              </a:solidFill>
              <a:latin typeface="굴림체" pitchFamily="49" charset="-127"/>
              <a:ea typeface="굴림체" pitchFamily="49" charset="-127"/>
            </a:endParaRPr>
          </a:p>
          <a:p>
            <a:pPr eaLnBrk="0" latinLnBrk="0" hangingPunct="0">
              <a:spcBef>
                <a:spcPct val="20000"/>
              </a:spcBef>
              <a:buClrTx/>
              <a:buSzTx/>
              <a:buFontTx/>
              <a:buAutoNum type="arabicPeriod"/>
              <a:defRPr/>
            </a:pPr>
            <a:r>
              <a:rPr kumimoji="0" lang="ko-KR" altLang="en-US" sz="1200" b="1" dirty="0">
                <a:solidFill>
                  <a:srgbClr val="212116"/>
                </a:solidFill>
                <a:latin typeface="굴림체" pitchFamily="49" charset="-127"/>
                <a:ea typeface="굴림체" pitchFamily="49" charset="-127"/>
              </a:rPr>
              <a:t>각종 보안 관련 메시지가</a:t>
            </a:r>
            <a:r>
              <a:rPr kumimoji="0" lang="en-US" altLang="ko-KR" sz="1200" b="1" dirty="0">
                <a:solidFill>
                  <a:srgbClr val="212116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kumimoji="0" lang="ko-KR" altLang="en-US" sz="1200" b="1" dirty="0">
                <a:solidFill>
                  <a:srgbClr val="212116"/>
                </a:solidFill>
                <a:latin typeface="굴림체" pitchFamily="49" charset="-127"/>
                <a:ea typeface="굴림체" pitchFamily="49" charset="-127"/>
              </a:rPr>
              <a:t>나오면 </a:t>
            </a:r>
            <a:r>
              <a:rPr kumimoji="0" lang="en-US" altLang="ko-KR" sz="1200" b="1" dirty="0">
                <a:solidFill>
                  <a:srgbClr val="212116"/>
                </a:solidFill>
                <a:latin typeface="굴림체" pitchFamily="49" charset="-127"/>
                <a:ea typeface="굴림체" pitchFamily="49" charset="-127"/>
              </a:rPr>
              <a:t>“</a:t>
            </a:r>
            <a:r>
              <a:rPr kumimoji="0" lang="ko-KR" altLang="en-US" sz="1200" b="1" dirty="0">
                <a:solidFill>
                  <a:srgbClr val="212116"/>
                </a:solidFill>
                <a:latin typeface="굴림체" pitchFamily="49" charset="-127"/>
                <a:ea typeface="굴림체" pitchFamily="49" charset="-127"/>
              </a:rPr>
              <a:t>예</a:t>
            </a:r>
            <a:r>
              <a:rPr kumimoji="0" lang="en-US" altLang="ko-KR" sz="1200" b="1" dirty="0">
                <a:solidFill>
                  <a:srgbClr val="212116"/>
                </a:solidFill>
                <a:latin typeface="굴림체" pitchFamily="49" charset="-127"/>
                <a:ea typeface="굴림체" pitchFamily="49" charset="-127"/>
              </a:rPr>
              <a:t>”</a:t>
            </a:r>
            <a:r>
              <a:rPr kumimoji="0" lang="ko-KR" altLang="en-US" sz="1200" b="1" dirty="0">
                <a:solidFill>
                  <a:srgbClr val="212116"/>
                </a:solidFill>
                <a:latin typeface="굴림체" pitchFamily="49" charset="-127"/>
                <a:ea typeface="굴림체" pitchFamily="49" charset="-127"/>
              </a:rPr>
              <a:t>를 클릭하고 설치를 시작합니다</a:t>
            </a:r>
            <a:endParaRPr kumimoji="0" lang="en-US" altLang="ko-KR" sz="1200" b="1" dirty="0">
              <a:solidFill>
                <a:srgbClr val="212116"/>
              </a:solidFill>
              <a:latin typeface="굴림체" pitchFamily="49" charset="-127"/>
              <a:ea typeface="굴림체" pitchFamily="49" charset="-127"/>
            </a:endParaRPr>
          </a:p>
          <a:p>
            <a:pPr eaLnBrk="0" latinLnBrk="0" hangingPunct="0">
              <a:spcBef>
                <a:spcPct val="20000"/>
              </a:spcBef>
              <a:buClrTx/>
              <a:buSzTx/>
              <a:buFontTx/>
              <a:buAutoNum type="arabicPeriod"/>
              <a:defRPr/>
            </a:pPr>
            <a:r>
              <a:rPr kumimoji="0" lang="ko-KR" altLang="en-US" sz="1200" b="1" dirty="0">
                <a:solidFill>
                  <a:srgbClr val="212116"/>
                </a:solidFill>
                <a:latin typeface="굴림체" pitchFamily="49" charset="-127"/>
                <a:ea typeface="굴림체" pitchFamily="49" charset="-127"/>
              </a:rPr>
              <a:t>설치를 완료하면 시스템을 재시작 합니다</a:t>
            </a:r>
            <a:endParaRPr kumimoji="0" lang="en-US" altLang="ko-KR" sz="1200" b="1" dirty="0"/>
          </a:p>
        </p:txBody>
      </p:sp>
    </p:spTree>
    <p:extLst>
      <p:ext uri="{BB962C8B-B14F-4D97-AF65-F5344CB8AC3E}">
        <p14:creationId xmlns:p14="http://schemas.microsoft.com/office/powerpoint/2010/main" val="1121250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그림 29">
            <a:extLst>
              <a:ext uri="{FF2B5EF4-FFF2-40B4-BE49-F238E27FC236}">
                <a16:creationId xmlns:a16="http://schemas.microsoft.com/office/drawing/2014/main" id="{BC0A59F5-3195-6847-FAB4-F239B3ED6B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7318" y="1836320"/>
            <a:ext cx="4254826" cy="2184290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C321D7BF-8A76-7AB1-89BB-64D9691A74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7925" y="3469388"/>
            <a:ext cx="4254826" cy="2184290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262153" name="Line 9"/>
          <p:cNvSpPr>
            <a:spLocks noChangeShapeType="1"/>
          </p:cNvSpPr>
          <p:nvPr/>
        </p:nvSpPr>
        <p:spPr bwMode="auto">
          <a:xfrm>
            <a:off x="5035227" y="4021783"/>
            <a:ext cx="0" cy="654050"/>
          </a:xfrm>
          <a:prstGeom prst="line">
            <a:avLst/>
          </a:prstGeom>
          <a:noFill/>
          <a:ln w="7620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1711" tIns="40855" rIns="81711" bIns="40855" anchor="ctr">
            <a:spAutoFit/>
          </a:bodyPr>
          <a:lstStyle/>
          <a:p>
            <a:pPr>
              <a:defRPr/>
            </a:pPr>
            <a:endParaRPr lang="ko-KR" altLang="en-US"/>
          </a:p>
        </p:txBody>
      </p:sp>
      <p:sp>
        <p:nvSpPr>
          <p:cNvPr id="262154" name="Line 10"/>
          <p:cNvSpPr>
            <a:spLocks noChangeShapeType="1"/>
          </p:cNvSpPr>
          <p:nvPr/>
        </p:nvSpPr>
        <p:spPr bwMode="auto">
          <a:xfrm>
            <a:off x="5035227" y="4637733"/>
            <a:ext cx="1282698" cy="0"/>
          </a:xfrm>
          <a:prstGeom prst="line">
            <a:avLst/>
          </a:prstGeom>
          <a:noFill/>
          <a:ln w="76200">
            <a:solidFill>
              <a:srgbClr val="FFC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1711" tIns="40855" rIns="81711" bIns="40855" anchor="ctr">
            <a:spAutoFit/>
          </a:bodyPr>
          <a:lstStyle/>
          <a:p>
            <a:pPr>
              <a:defRPr/>
            </a:pPr>
            <a:endParaRPr lang="ko-KR" alt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B2CF7F51-C8AB-41A8-A7FF-748E78FA8B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473200" y="152400"/>
            <a:ext cx="5918944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defRPr/>
            </a:pPr>
            <a:r>
              <a:rPr lang="ko-KR" altLang="en-US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프로그램 설치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32BB07CD-7AD4-99E0-D5F1-53DC022689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7096" y="4597400"/>
            <a:ext cx="4114800" cy="736040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EE32D63B-90DF-7051-8653-345E5ADB3A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3256" y="1854275"/>
            <a:ext cx="1271002" cy="938808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13" name="화살표: 왼쪽 12">
            <a:extLst>
              <a:ext uri="{FF2B5EF4-FFF2-40B4-BE49-F238E27FC236}">
                <a16:creationId xmlns:a16="http://schemas.microsoft.com/office/drawing/2014/main" id="{7AEB3535-4A2A-F14C-9DA4-7C4F0D6DD307}"/>
              </a:ext>
            </a:extLst>
          </p:cNvPr>
          <p:cNvSpPr/>
          <p:nvPr/>
        </p:nvSpPr>
        <p:spPr>
          <a:xfrm rot="19786835">
            <a:off x="2390908" y="1788312"/>
            <a:ext cx="450584" cy="381000"/>
          </a:xfrm>
          <a:prstGeom prst="leftArrow">
            <a:avLst/>
          </a:prstGeom>
          <a:solidFill>
            <a:srgbClr val="00B0F0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0098" name="Rectangle 2058">
            <a:extLst>
              <a:ext uri="{FF2B5EF4-FFF2-40B4-BE49-F238E27FC236}">
                <a16:creationId xmlns:a16="http://schemas.microsoft.com/office/drawing/2014/main" id="{2AC703C2-BC18-D6EF-66F6-AFE9458EE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0000" y="540000"/>
            <a:ext cx="9792000" cy="938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342900" indent="-342900" algn="l"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800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1257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1714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21717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0" latinLnBrk="0" hangingPunct="0">
              <a:spcBef>
                <a:spcPct val="20000"/>
              </a:spcBef>
              <a:buClrTx/>
              <a:buSzTx/>
              <a:buFontTx/>
              <a:buAutoNum type="arabicPeriod"/>
              <a:defRPr/>
            </a:pPr>
            <a:r>
              <a:rPr kumimoji="0" lang="ko-KR" altLang="en-US" sz="1200" b="1" dirty="0">
                <a:solidFill>
                  <a:srgbClr val="212116"/>
                </a:solidFill>
                <a:latin typeface="굴림체" pitchFamily="49" charset="-127"/>
                <a:ea typeface="굴림체" pitchFamily="49" charset="-127"/>
              </a:rPr>
              <a:t>설치가 완료된 다음 바탕화면의 프로그램 바로 가기 아이콘을 실행하면 버전 검사 창이 뜨면서 자동으로 업데이트가 됩니다</a:t>
            </a:r>
            <a:r>
              <a:rPr kumimoji="0" lang="en-US" altLang="ko-KR" sz="1200" b="1" dirty="0">
                <a:solidFill>
                  <a:srgbClr val="212116"/>
                </a:solidFill>
                <a:latin typeface="굴림체" pitchFamily="49" charset="-127"/>
                <a:ea typeface="굴림체" pitchFamily="49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54494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37FB1-D653-847E-F233-D1C494961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050">
            <a:extLst>
              <a:ext uri="{FF2B5EF4-FFF2-40B4-BE49-F238E27FC236}">
                <a16:creationId xmlns:a16="http://schemas.microsoft.com/office/drawing/2014/main" id="{F0133355-F991-9210-8E52-8FF805552D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559496" y="2895600"/>
            <a:ext cx="9145016" cy="1143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>
              <a:defRPr/>
            </a:pPr>
            <a:r>
              <a:rPr lang="en-US" altLang="ko-KR" sz="4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2. </a:t>
            </a:r>
            <a:r>
              <a:rPr lang="ko-KR" altLang="en-US" sz="4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로그인</a:t>
            </a:r>
          </a:p>
        </p:txBody>
      </p:sp>
    </p:spTree>
    <p:extLst>
      <p:ext uri="{BB962C8B-B14F-4D97-AF65-F5344CB8AC3E}">
        <p14:creationId xmlns:p14="http://schemas.microsoft.com/office/powerpoint/2010/main" val="28350145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1569</TotalTime>
  <Words>657</Words>
  <Application>Microsoft Office PowerPoint</Application>
  <PresentationFormat>와이드스크린</PresentationFormat>
  <Paragraphs>100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3" baseType="lpstr">
      <vt:lpstr>굴림</vt:lpstr>
      <vt:lpstr>굴림체</vt:lpstr>
      <vt:lpstr>맑은 고딕</vt:lpstr>
      <vt:lpstr>Arial</vt:lpstr>
      <vt:lpstr>Wingdings</vt:lpstr>
      <vt:lpstr>Office 테마</vt:lpstr>
      <vt:lpstr>『한의사랑 택배시스템 매뉴얼 』</vt:lpstr>
      <vt:lpstr>1. 프로그램 설치</vt:lpstr>
      <vt:lpstr>프로그램 설치</vt:lpstr>
      <vt:lpstr>프로그램 설치 (다운로드 크롬[Chrome])</vt:lpstr>
      <vt:lpstr>프로그램 설치 (다운로드 마이크로소프트 엣지[Microsoft Edge] 2-1)</vt:lpstr>
      <vt:lpstr>프로그램 설치 (다운로드 마이크로소프트 엣지[Microsoft Edge] 2-2)</vt:lpstr>
      <vt:lpstr>프로그램 설치</vt:lpstr>
      <vt:lpstr>프로그램 설치</vt:lpstr>
      <vt:lpstr>2. 로그인</vt:lpstr>
      <vt:lpstr>로그인</vt:lpstr>
      <vt:lpstr>3. 주문등록</vt:lpstr>
      <vt:lpstr>주문등록(파일접수)</vt:lpstr>
      <vt:lpstr>주문등록(파일접수)</vt:lpstr>
      <vt:lpstr>주문등록(파일접수)</vt:lpstr>
      <vt:lpstr>주문등록(파일접수)</vt:lpstr>
      <vt:lpstr>주문등록(개별접수)</vt:lpstr>
      <vt:lpstr>주문등록(개별접수)</vt:lpstr>
      <vt:lpstr>주문등록(개별접수)</vt:lpstr>
      <vt:lpstr>4. 운송장출력</vt:lpstr>
      <vt:lpstr>운송장출력</vt:lpstr>
      <vt:lpstr>PowerPoint 프레젠테이션</vt:lpstr>
      <vt:lpstr>송장출력현황</vt:lpstr>
      <vt:lpstr>5. 화물추적</vt:lpstr>
      <vt:lpstr>송장번호검색</vt:lpstr>
      <vt:lpstr>다중검색</vt:lpstr>
      <vt:lpstr>6. 운영관리</vt:lpstr>
      <vt:lpstr>거래처(집배현황)</vt:lpstr>
    </vt:vector>
  </TitlesOfParts>
  <Company>Realsystem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『한의사랑 택배시스템 매뉴얼 』</dc:title>
  <dc:creator>영남 진</dc:creator>
  <cp:lastModifiedBy>pc</cp:lastModifiedBy>
  <cp:revision>55</cp:revision>
  <dcterms:created xsi:type="dcterms:W3CDTF">2024-12-30T06:43:54Z</dcterms:created>
  <dcterms:modified xsi:type="dcterms:W3CDTF">2025-03-20T09:11:29Z</dcterms:modified>
</cp:coreProperties>
</file>